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8"/>
  </p:notesMasterIdLst>
  <p:sldIdLst>
    <p:sldId id="259" r:id="rId5"/>
    <p:sldId id="260" r:id="rId6"/>
    <p:sldId id="257" r:id="rId7"/>
  </p:sldIdLst>
  <p:sldSz cx="9601200" cy="128016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E5F5"/>
    <a:srgbClr val="FBE3D6"/>
    <a:srgbClr val="D86ECC"/>
    <a:srgbClr val="FFD347"/>
    <a:srgbClr val="FFCD2F"/>
    <a:srgbClr val="9900FF"/>
    <a:srgbClr val="9966FF"/>
    <a:srgbClr val="CC99FF"/>
    <a:srgbClr val="99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256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D12-6A00-4252-AA4F-B65F6085153E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9DDECD-A001-49D7-8F4F-5371D560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339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1pPr>
    <a:lvl2pPr marL="610845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2pPr>
    <a:lvl3pPr marL="1221692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3pPr>
    <a:lvl4pPr marL="1832539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4pPr>
    <a:lvl5pPr marL="2443384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5pPr>
    <a:lvl6pPr marL="3054231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6pPr>
    <a:lvl7pPr marL="3665077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7pPr>
    <a:lvl8pPr marL="4275923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8pPr>
    <a:lvl9pPr marL="4886769" algn="l" defTabSz="1221692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9DDECD-A001-49D7-8F4F-5371D560568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212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814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391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04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576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270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717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19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4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66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357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820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7ABEE-BA09-4B95-A0DA-89FA641DAEA8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0D6C8-7403-48FF-B3BC-6EF1D5E7115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F9077BA-DF6B-785A-3359-A95A0070B4EB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0" y="5"/>
            <a:ext cx="1094629" cy="67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314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3.png"/><Relationship Id="rId18" Type="http://schemas.openxmlformats.org/officeDocument/2006/relationships/image" Target="../media/image26.png"/><Relationship Id="rId26" Type="http://schemas.openxmlformats.org/officeDocument/2006/relationships/image" Target="../media/image15.png"/><Relationship Id="rId3" Type="http://schemas.openxmlformats.org/officeDocument/2006/relationships/image" Target="../media/image2.png"/><Relationship Id="rId21" Type="http://schemas.openxmlformats.org/officeDocument/2006/relationships/image" Target="../media/image18.png"/><Relationship Id="rId7" Type="http://schemas.openxmlformats.org/officeDocument/2006/relationships/image" Target="../media/image6.png"/><Relationship Id="rId12" Type="http://schemas.openxmlformats.org/officeDocument/2006/relationships/image" Target="../media/image23.png"/><Relationship Id="rId17" Type="http://schemas.openxmlformats.org/officeDocument/2006/relationships/image" Target="../media/image12.png"/><Relationship Id="rId25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5.png"/><Relationship Id="rId20" Type="http://schemas.openxmlformats.org/officeDocument/2006/relationships/image" Target="../media/image16.png"/><Relationship Id="rId29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1.png"/><Relationship Id="rId5" Type="http://schemas.openxmlformats.org/officeDocument/2006/relationships/image" Target="../media/image4.png"/><Relationship Id="rId15" Type="http://schemas.openxmlformats.org/officeDocument/2006/relationships/image" Target="../media/image11.png"/><Relationship Id="rId23" Type="http://schemas.openxmlformats.org/officeDocument/2006/relationships/image" Target="../media/image19.png"/><Relationship Id="rId28" Type="http://schemas.openxmlformats.org/officeDocument/2006/relationships/image" Target="../media/image28.png"/><Relationship Id="rId10" Type="http://schemas.openxmlformats.org/officeDocument/2006/relationships/image" Target="../media/image9.png"/><Relationship Id="rId19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24.png"/><Relationship Id="rId22" Type="http://schemas.openxmlformats.org/officeDocument/2006/relationships/image" Target="../media/image20.png"/><Relationship Id="rId27" Type="http://schemas.openxmlformats.org/officeDocument/2006/relationships/image" Target="../media/image2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18" Type="http://schemas.openxmlformats.org/officeDocument/2006/relationships/image" Target="../media/image22.jpeg"/><Relationship Id="rId3" Type="http://schemas.openxmlformats.org/officeDocument/2006/relationships/image" Target="../media/image2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1.png"/><Relationship Id="rId2" Type="http://schemas.openxmlformats.org/officeDocument/2006/relationships/image" Target="../media/image3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19" Type="http://schemas.openxmlformats.org/officeDocument/2006/relationships/image" Target="../media/image42.png"/><Relationship Id="rId4" Type="http://schemas.openxmlformats.org/officeDocument/2006/relationships/image" Target="../media/image4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C255C5-E6B2-01AA-E713-C21A11955C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8067399"/>
              </p:ext>
            </p:extLst>
          </p:nvPr>
        </p:nvGraphicFramePr>
        <p:xfrm>
          <a:off x="223145" y="1120131"/>
          <a:ext cx="9098292" cy="115697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4573">
                  <a:extLst>
                    <a:ext uri="{9D8B030D-6E8A-4147-A177-3AD203B41FA5}">
                      <a16:colId xmlns:a16="http://schemas.microsoft.com/office/drawing/2014/main" val="913738314"/>
                    </a:ext>
                  </a:extLst>
                </a:gridCol>
                <a:gridCol w="2274573">
                  <a:extLst>
                    <a:ext uri="{9D8B030D-6E8A-4147-A177-3AD203B41FA5}">
                      <a16:colId xmlns:a16="http://schemas.microsoft.com/office/drawing/2014/main" val="711331511"/>
                    </a:ext>
                  </a:extLst>
                </a:gridCol>
                <a:gridCol w="2274573">
                  <a:extLst>
                    <a:ext uri="{9D8B030D-6E8A-4147-A177-3AD203B41FA5}">
                      <a16:colId xmlns:a16="http://schemas.microsoft.com/office/drawing/2014/main" val="919447775"/>
                    </a:ext>
                  </a:extLst>
                </a:gridCol>
                <a:gridCol w="2274573">
                  <a:extLst>
                    <a:ext uri="{9D8B030D-6E8A-4147-A177-3AD203B41FA5}">
                      <a16:colId xmlns:a16="http://schemas.microsoft.com/office/drawing/2014/main" val="1847846605"/>
                    </a:ext>
                  </a:extLst>
                </a:gridCol>
              </a:tblGrid>
              <a:tr h="636282"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300">
                          <a:solidFill>
                            <a:schemeClr val="tx1"/>
                          </a:solidFill>
                          <a:latin typeface="Letter-join Print Plus 3"/>
                        </a:rPr>
                        <a:t>History</a:t>
                      </a:r>
                      <a:endParaRPr lang="en-GB" sz="2300">
                        <a:solidFill>
                          <a:schemeClr val="tx1"/>
                        </a:solidFill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7884034"/>
                  </a:ext>
                </a:extLst>
              </a:tr>
              <a:tr h="371337">
                <a:tc gridSpan="4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800" b="1">
                          <a:latin typeface="Letter-join Print Plus 3"/>
                        </a:rPr>
                        <a:t>Toys and Technology (within living memory)</a:t>
                      </a: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endParaRPr lang="en-GB" sz="1800" b="1">
                        <a:effectLst/>
                        <a:latin typeface="Letter-join Print Plus 3" panose="02000805000000020003" pitchFamily="50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1468352"/>
                  </a:ext>
                </a:extLst>
              </a:tr>
              <a:tr h="4217394">
                <a:tc gridSpan="4"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1868762"/>
                  </a:ext>
                </a:extLst>
              </a:tr>
              <a:tr h="152483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9. </a:t>
                      </a:r>
                      <a:r>
                        <a:rPr lang="en-US" sz="1600">
                          <a:latin typeface="Letter-join Print Plus 3"/>
                        </a:rPr>
                        <a:t>Alexander Bell invented the first telephone - 1876.</a:t>
                      </a: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>
                          <a:latin typeface="Letter-join Print Plus 3"/>
                        </a:rPr>
                        <a:t>10. Steve Jobs created Apple – 1976.</a:t>
                      </a:r>
                      <a:endParaRPr lang="en-GB" sz="160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</a:pPr>
                      <a:r>
                        <a:rPr lang="en-US" sz="1600">
                          <a:effectLst/>
                          <a:latin typeface="Letter-join Print Plus 3"/>
                          <a:ea typeface="Calibri"/>
                          <a:cs typeface="Calibri"/>
                        </a:rPr>
                        <a:t>11. </a:t>
                      </a:r>
                      <a:r>
                        <a:rPr lang="en-US" sz="1800" b="0" i="0">
                          <a:effectLst/>
                          <a:highlight>
                            <a:srgbClr val="FFFFFF"/>
                          </a:highlight>
                          <a:latin typeface="Letter-join Print Plus 3"/>
                        </a:rPr>
                        <a:t>Some toys have changed but some toys have stayed the same over time. </a:t>
                      </a:r>
                      <a:endParaRPr lang="en-GB" sz="1400">
                        <a:effectLst/>
                        <a:latin typeface="Letter-join Print Plus 3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600">
                          <a:effectLst/>
                          <a:latin typeface="Letter-join Print Plus 3"/>
                          <a:ea typeface="Calibri" panose="020F0502020204030204" pitchFamily="34" charset="0"/>
                          <a:cs typeface="Calibri"/>
                        </a:rPr>
                        <a:t>12. Modern technology has changed how we play and live.</a:t>
                      </a:r>
                      <a:endParaRPr lang="en-GB" sz="1600">
                        <a:effectLst/>
                        <a:latin typeface="Letter-join Print Plus 3"/>
                        <a:ea typeface="Calibri" panose="020F0502020204030204" pitchFamily="34" charset="0"/>
                        <a:cs typeface="Calibri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6796123"/>
                  </a:ext>
                </a:extLst>
              </a:tr>
              <a:tr h="522563">
                <a:tc gridSpan="4">
                  <a:txBody>
                    <a:bodyPr/>
                    <a:lstStyle/>
                    <a:p>
                      <a:pPr algn="ctr"/>
                      <a:r>
                        <a:rPr kumimoji="0" lang="en-US" sz="2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etter-join Print Plus 3"/>
                          <a:ea typeface="+mn-ea"/>
                          <a:cs typeface="+mn-cs"/>
                        </a:rPr>
                        <a:t>Art</a:t>
                      </a:r>
                      <a:endParaRPr lang="en-GB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114300" marR="11430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029173"/>
                  </a:ext>
                </a:extLst>
              </a:tr>
              <a:tr h="1574343"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/>
                        </a:rPr>
                        <a:t>13. </a:t>
                      </a: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A line can be straight or curved. It can be:</a:t>
                      </a:r>
                    </a:p>
                    <a:p>
                      <a:endParaRPr lang="en-US" sz="1600" b="0" i="0" kern="1200">
                        <a:solidFill>
                          <a:schemeClr val="dk1"/>
                        </a:solidFill>
                        <a:effectLst/>
                        <a:latin typeface="Letter-join Print Plus 3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horizontal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vertical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diagonal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GB" sz="16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/>
                        </a:rPr>
                        <a:t>14. </a:t>
                      </a: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Shapes can be organic (irregular or imperfect). </a:t>
                      </a:r>
                      <a:endParaRPr lang="en-US" sz="160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/>
                        </a:rPr>
                        <a:t>15. Geometric shapes have lines, curves or points.</a:t>
                      </a:r>
                      <a:endParaRPr lang="en-GB" sz="160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/>
                        </a:rPr>
                        <a:t>16. </a:t>
                      </a: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A pattern uses a repeated design or a motif, created using line, shape, </a:t>
                      </a:r>
                      <a:r>
                        <a:rPr lang="en-US" sz="1600" b="0" i="0" kern="1200" err="1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colour</a:t>
                      </a: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 or tone. </a:t>
                      </a:r>
                    </a:p>
                    <a:p>
                      <a:endParaRPr lang="en-US" sz="1600" b="0" i="0" kern="1200">
                        <a:solidFill>
                          <a:schemeClr val="dk1"/>
                        </a:solidFill>
                        <a:effectLst/>
                        <a:latin typeface="Letter-join Print Plus 3"/>
                        <a:ea typeface="+mn-ea"/>
                        <a:cs typeface="+mn-cs"/>
                      </a:endParaRPr>
                    </a:p>
                    <a:p>
                      <a:endParaRPr lang="en-US" sz="1600" b="0" i="0" kern="1200">
                        <a:solidFill>
                          <a:schemeClr val="dk1"/>
                        </a:solidFill>
                        <a:effectLst/>
                        <a:latin typeface="Letter-join Print Plus 3"/>
                        <a:ea typeface="+mn-ea"/>
                        <a:cs typeface="+mn-cs"/>
                      </a:endParaRPr>
                    </a:p>
                    <a:p>
                      <a:endParaRPr lang="en-GB" sz="160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1255709"/>
                  </a:ext>
                </a:extLst>
              </a:tr>
              <a:tr h="514247">
                <a:tc gridSpan="4">
                  <a:txBody>
                    <a:bodyPr/>
                    <a:lstStyle/>
                    <a:p>
                      <a:pPr algn="ctr"/>
                      <a:r>
                        <a:rPr lang="en-US" sz="2300" b="1">
                          <a:latin typeface="Letter-join Print Plus 3"/>
                        </a:rPr>
                        <a:t>Design and Technology</a:t>
                      </a:r>
                      <a:endParaRPr lang="en-GB" sz="2300" b="1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339762"/>
                  </a:ext>
                </a:extLst>
              </a:tr>
              <a:tr h="1693077"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/>
                        </a:rPr>
                        <a:t>17. </a:t>
                      </a: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Exploring focuses on what works well and not so well, to create new products </a:t>
                      </a:r>
                      <a:endParaRPr lang="en-GB" sz="160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/>
                        </a:rPr>
                        <a:t>18. </a:t>
                      </a: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A plan is talking about how you want to make your product. </a:t>
                      </a:r>
                      <a:endParaRPr lang="en-GB" sz="160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/>
                        </a:rPr>
                        <a:t>19. </a:t>
                      </a: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We follow a plan so the final product looks and functions in the planned way. </a:t>
                      </a:r>
                      <a:endParaRPr lang="en-GB" sz="160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Letter-join Print Plus 3"/>
                        </a:rPr>
                        <a:t>20. </a:t>
                      </a:r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Letter-join Print Plus 3"/>
                          <a:ea typeface="+mn-ea"/>
                          <a:cs typeface="+mn-cs"/>
                        </a:rPr>
                        <a:t>Design criteria tells us what must be included in the design and product.</a:t>
                      </a:r>
                      <a:endParaRPr lang="en-GB" sz="160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805161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A81D416-5799-F79F-528B-6D7B6D885F77}"/>
              </a:ext>
            </a:extLst>
          </p:cNvPr>
          <p:cNvSpPr txBox="1"/>
          <p:nvPr/>
        </p:nvSpPr>
        <p:spPr>
          <a:xfrm>
            <a:off x="0" y="91289"/>
            <a:ext cx="960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latin typeface="Letter-join Print Plus 3" panose="02000805000000020003" pitchFamily="50" charset="0"/>
              </a:rPr>
              <a:t>Y1</a:t>
            </a:r>
          </a:p>
          <a:p>
            <a:pPr algn="ctr"/>
            <a:r>
              <a:rPr lang="en-US" sz="2800" b="1">
                <a:latin typeface="Letter-join Print Plus 3" panose="02000805000000020003" pitchFamily="50" charset="0"/>
              </a:rPr>
              <a:t>What has changed and what has stayed the same? </a:t>
            </a:r>
            <a:endParaRPr lang="en-GB" sz="2800" b="1">
              <a:latin typeface="Letter-join Print Plus 3" panose="02000805000000020003" pitchFamily="50" charset="0"/>
            </a:endParaRPr>
          </a:p>
        </p:txBody>
      </p:sp>
      <p:pic>
        <p:nvPicPr>
          <p:cNvPr id="25" name="Picture 2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C5E40D3-E8EC-33E9-6BF4-5D61B3D1F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001" y="7919812"/>
            <a:ext cx="435502" cy="47819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reeform 2">
            <a:extLst>
              <a:ext uri="{FF2B5EF4-FFF2-40B4-BE49-F238E27FC236}">
                <a16:creationId xmlns:a16="http://schemas.microsoft.com/office/drawing/2014/main" id="{81C7C754-0691-62A0-CAB7-0A775BE5BB6A}"/>
              </a:ext>
            </a:extLst>
          </p:cNvPr>
          <p:cNvSpPr/>
          <p:nvPr/>
        </p:nvSpPr>
        <p:spPr>
          <a:xfrm>
            <a:off x="5296752" y="972131"/>
            <a:ext cx="714610" cy="792428"/>
          </a:xfrm>
          <a:custGeom>
            <a:avLst/>
            <a:gdLst/>
            <a:ahLst/>
            <a:cxnLst/>
            <a:rect l="l" t="t" r="r" b="b"/>
            <a:pathLst>
              <a:path w="4847696" h="4584234">
                <a:moveTo>
                  <a:pt x="0" y="0"/>
                </a:moveTo>
                <a:lnTo>
                  <a:pt x="4847696" y="0"/>
                </a:lnTo>
                <a:lnTo>
                  <a:pt x="4847696" y="4584234"/>
                </a:lnTo>
                <a:lnTo>
                  <a:pt x="0" y="45842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0956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21913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32869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43825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54782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65738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76695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87651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81679"/>
            <a:endParaRPr lang="en-GB" sz="310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853932C-DCE2-62A0-35AC-5E82356B42FC}"/>
              </a:ext>
            </a:extLst>
          </p:cNvPr>
          <p:cNvSpPr txBox="1"/>
          <p:nvPr/>
        </p:nvSpPr>
        <p:spPr>
          <a:xfrm>
            <a:off x="3327557" y="2969083"/>
            <a:ext cx="2652126" cy="323165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>
              <a:latin typeface="Letter-join Print Plus 3" panose="02000805000000020003" pitchFamily="50" charset="0"/>
            </a:endParaRPr>
          </a:p>
          <a:p>
            <a:pPr algn="ctr"/>
            <a:endParaRPr lang="en-US" sz="1200">
              <a:latin typeface="Letter-join Print Plus 3" panose="02000805000000020003" pitchFamily="50" charset="0"/>
            </a:endParaRPr>
          </a:p>
          <a:p>
            <a:r>
              <a:rPr lang="en-US">
                <a:latin typeface="Letter-join Print Plus 3"/>
              </a:rPr>
              <a:t>4. The past has already happened.</a:t>
            </a:r>
            <a:endParaRPr lang="en-US">
              <a:solidFill>
                <a:srgbClr val="000000"/>
              </a:solidFill>
              <a:latin typeface="Letter-join Print Plus 3"/>
              <a:cs typeface="Segoe UI"/>
            </a:endParaRPr>
          </a:p>
          <a:p>
            <a:endParaRPr lang="en-US">
              <a:latin typeface="Letter-join Print Plus 3"/>
            </a:endParaRPr>
          </a:p>
          <a:p>
            <a:r>
              <a:rPr lang="en-US">
                <a:latin typeface="Letter-join Print Plus 3"/>
              </a:rPr>
              <a:t>5. The present is happening now.</a:t>
            </a:r>
          </a:p>
          <a:p>
            <a:endParaRPr lang="en-US">
              <a:latin typeface="Letter-join Print Plus 3"/>
            </a:endParaRPr>
          </a:p>
          <a:p>
            <a:endParaRPr lang="en-US">
              <a:latin typeface="Letter-join Print Plus 3"/>
            </a:endParaRPr>
          </a:p>
          <a:p>
            <a:r>
              <a:rPr lang="en-US">
                <a:latin typeface="Letter-join Print Plus 3"/>
              </a:rPr>
              <a:t>6. The future has not yet happened.</a:t>
            </a:r>
          </a:p>
          <a:p>
            <a:endParaRPr lang="en-US">
              <a:latin typeface="Letter-join Print Plus 3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0BFF89A-AF8F-D5E8-07C1-1301484A500C}"/>
              </a:ext>
            </a:extLst>
          </p:cNvPr>
          <p:cNvSpPr txBox="1"/>
          <p:nvPr/>
        </p:nvSpPr>
        <p:spPr>
          <a:xfrm>
            <a:off x="279763" y="3226960"/>
            <a:ext cx="2861232" cy="267765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Letter-join Print Plus 3" panose="02000805000000020003" pitchFamily="50" charset="0"/>
              </a:rPr>
              <a:t>1. Century = 100 years</a:t>
            </a:r>
            <a:r>
              <a:rPr lang="en-US"/>
              <a:t>.</a:t>
            </a:r>
            <a:endParaRPr lang="en-US">
              <a:latin typeface="Letter-join Print Plus 3" panose="02000805000000020003" pitchFamily="50" charset="0"/>
            </a:endParaRPr>
          </a:p>
          <a:p>
            <a:endParaRPr lang="en-US">
              <a:latin typeface="Letter-join Print Plus 3" panose="02000805000000020003" pitchFamily="50" charset="0"/>
            </a:endParaRPr>
          </a:p>
          <a:p>
            <a:endParaRPr lang="en-US">
              <a:latin typeface="Letter-join Print Plus 3" panose="02000805000000020003" pitchFamily="50" charset="0"/>
            </a:endParaRPr>
          </a:p>
          <a:p>
            <a:r>
              <a:rPr lang="en-US">
                <a:latin typeface="Letter-join Print Plus 3" panose="02000805000000020003" pitchFamily="50" charset="0"/>
              </a:rPr>
              <a:t>2. Decade = 10 years.</a:t>
            </a:r>
          </a:p>
          <a:p>
            <a:endParaRPr lang="en-US">
              <a:latin typeface="Letter-join Print Plus 3" panose="02000805000000020003" pitchFamily="50" charset="0"/>
            </a:endParaRPr>
          </a:p>
          <a:p>
            <a:endParaRPr lang="en-US">
              <a:latin typeface="Letter-join Print Plus 3" panose="02000805000000020003" pitchFamily="50" charset="0"/>
            </a:endParaRPr>
          </a:p>
          <a:p>
            <a:r>
              <a:rPr lang="en-US">
                <a:latin typeface="Letter-join Print Plus 3"/>
              </a:rPr>
              <a:t>3. A year = 12 months. </a:t>
            </a:r>
            <a:endParaRPr lang="en-GB">
              <a:latin typeface="Letter-join Print Plus 3"/>
            </a:endParaRPr>
          </a:p>
          <a:p>
            <a:pPr algn="ctr"/>
            <a:endParaRPr lang="en-US" sz="1400">
              <a:latin typeface="Letter-join Print Plus 3" panose="02000805000000020003" pitchFamily="50" charset="0"/>
            </a:endParaRPr>
          </a:p>
          <a:p>
            <a:pPr algn="ctr"/>
            <a:endParaRPr lang="en-US" sz="1400">
              <a:latin typeface="Letter-join Print Plus 3" panose="02000805000000020003" pitchFamily="50" charset="0"/>
            </a:endParaRPr>
          </a:p>
          <a:p>
            <a:pPr algn="ctr"/>
            <a:endParaRPr lang="en-US" sz="1400">
              <a:latin typeface="Letter-join Print Plus 3" panose="02000805000000020003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794A3EF-0D1B-CC56-CA19-28F21A46920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45803" y="10461050"/>
            <a:ext cx="597828" cy="548595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124A2428-DE0A-9ED2-B7E1-0FECD87BB9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995" y="5497525"/>
            <a:ext cx="96012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F2D2F35-979F-D694-EA23-D71A9025ED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9046902"/>
              </p:ext>
            </p:extLst>
          </p:nvPr>
        </p:nvGraphicFramePr>
        <p:xfrm>
          <a:off x="515145" y="2269247"/>
          <a:ext cx="8349888" cy="437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5824">
                  <a:extLst>
                    <a:ext uri="{9D8B030D-6E8A-4147-A177-3AD203B41FA5}">
                      <a16:colId xmlns:a16="http://schemas.microsoft.com/office/drawing/2014/main" val="3391427625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2904236102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177196421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4241978466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1627473183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2121403480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1548455927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2004740707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2462837357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742550320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3652886014"/>
                    </a:ext>
                  </a:extLst>
                </a:gridCol>
                <a:gridCol w="695824">
                  <a:extLst>
                    <a:ext uri="{9D8B030D-6E8A-4147-A177-3AD203B41FA5}">
                      <a16:colId xmlns:a16="http://schemas.microsoft.com/office/drawing/2014/main" val="1958453189"/>
                    </a:ext>
                  </a:extLst>
                </a:gridCol>
              </a:tblGrid>
              <a:tr h="437205">
                <a:tc>
                  <a:txBody>
                    <a:bodyPr/>
                    <a:lstStyle/>
                    <a:p>
                      <a:r>
                        <a:rPr lang="en-US"/>
                        <a:t>1920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1930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1940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1950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1960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1970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1980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1990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2000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2010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2020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2030</a:t>
                      </a:r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5794627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43ED5F1F-49A2-ED29-F247-27F897C5C50A}"/>
              </a:ext>
            </a:extLst>
          </p:cNvPr>
          <p:cNvSpPr txBox="1"/>
          <p:nvPr/>
        </p:nvSpPr>
        <p:spPr>
          <a:xfrm>
            <a:off x="6079027" y="3017885"/>
            <a:ext cx="3214706" cy="313932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marL="0" indent="0">
              <a:buNone/>
            </a:pPr>
            <a:r>
              <a:rPr lang="en-GB" kern="1200">
                <a:solidFill>
                  <a:schemeClr val="dk1"/>
                </a:solidFill>
                <a:effectLst/>
                <a:latin typeface="Letter-join Print Plus 3"/>
              </a:rPr>
              <a:t>7. Artefacts give us information about the past.</a:t>
            </a:r>
            <a:endParaRPr lang="en-US">
              <a:solidFill>
                <a:schemeClr val="dk1"/>
              </a:solidFill>
              <a:latin typeface="Letter-join Print Plus 3"/>
            </a:endParaRPr>
          </a:p>
          <a:p>
            <a:pPr marL="0" indent="0">
              <a:buNone/>
            </a:pPr>
            <a:endParaRPr lang="en-US">
              <a:latin typeface="Letter-join Print Plus 3"/>
            </a:endParaRPr>
          </a:p>
          <a:p>
            <a:endParaRPr lang="en-US">
              <a:latin typeface="Letter-join Print Plus 3"/>
            </a:endParaRPr>
          </a:p>
          <a:p>
            <a:pPr marL="0" indent="0">
              <a:buNone/>
            </a:pPr>
            <a:r>
              <a:rPr lang="en-US">
                <a:latin typeface="Letter-join Print Plus 3"/>
              </a:rPr>
              <a:t>8. We have things now that our parents and grandparents did not have. </a:t>
            </a:r>
          </a:p>
          <a:p>
            <a:pPr marL="0" indent="0">
              <a:buNone/>
            </a:pPr>
            <a:endParaRPr lang="en-US">
              <a:latin typeface="Letter-join Print Plus 3"/>
            </a:endParaRPr>
          </a:p>
          <a:p>
            <a:endParaRPr lang="en-US">
              <a:latin typeface="Letter-join Print Plus 3"/>
            </a:endParaRPr>
          </a:p>
          <a:p>
            <a:pPr marL="0" indent="0">
              <a:buNone/>
            </a:pPr>
            <a:r>
              <a:rPr lang="en-US">
                <a:latin typeface="Letter-join Print Plus 3"/>
              </a:rPr>
              <a:t>9. I was born in 2019 or 2020.</a:t>
            </a:r>
            <a:endParaRPr lang="en-US">
              <a:latin typeface="Letter-join Print Plus 3" panose="02000805000000020003" pitchFamily="50" charset="0"/>
            </a:endParaRPr>
          </a:p>
        </p:txBody>
      </p:sp>
      <p:pic>
        <p:nvPicPr>
          <p:cNvPr id="6" name="Picture 5" descr="A paper with different colored squares&#10;&#10;Description automatically generated">
            <a:extLst>
              <a:ext uri="{FF2B5EF4-FFF2-40B4-BE49-F238E27FC236}">
                <a16:creationId xmlns:a16="http://schemas.microsoft.com/office/drawing/2014/main" id="{114393DD-C5F5-5560-2A6A-FCEDB3784E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9218" y="5167884"/>
            <a:ext cx="723900" cy="714375"/>
          </a:xfrm>
          <a:prstGeom prst="rect">
            <a:avLst/>
          </a:prstGeom>
        </p:spPr>
      </p:pic>
      <p:pic>
        <p:nvPicPr>
          <p:cNvPr id="8" name="Picture 7" descr="A white clock with black hands&#10;&#10;Description automatically generated">
            <a:extLst>
              <a:ext uri="{FF2B5EF4-FFF2-40B4-BE49-F238E27FC236}">
                <a16:creationId xmlns:a16="http://schemas.microsoft.com/office/drawing/2014/main" id="{73D53AD8-B2A6-0381-B804-4156903108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9190" y="3573802"/>
            <a:ext cx="727207" cy="646289"/>
          </a:xfrm>
          <a:prstGeom prst="rect">
            <a:avLst/>
          </a:prstGeom>
        </p:spPr>
      </p:pic>
      <p:pic>
        <p:nvPicPr>
          <p:cNvPr id="10" name="Picture 9" descr="A white clock with black hands&#10;&#10;Description automatically generated">
            <a:extLst>
              <a:ext uri="{FF2B5EF4-FFF2-40B4-BE49-F238E27FC236}">
                <a16:creationId xmlns:a16="http://schemas.microsoft.com/office/drawing/2014/main" id="{57DE03B7-9739-F026-5C0F-8D3F990B95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8202" y="4286434"/>
            <a:ext cx="475855" cy="660910"/>
          </a:xfrm>
          <a:prstGeom prst="rect">
            <a:avLst/>
          </a:prstGeom>
        </p:spPr>
      </p:pic>
      <p:pic>
        <p:nvPicPr>
          <p:cNvPr id="11" name="Picture 10" descr="A white clock with black dots&#10;&#10;Description automatically generated">
            <a:extLst>
              <a:ext uri="{FF2B5EF4-FFF2-40B4-BE49-F238E27FC236}">
                <a16:creationId xmlns:a16="http://schemas.microsoft.com/office/drawing/2014/main" id="{828D4471-7B94-C56A-72C1-D665151EE8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68088" y="5513645"/>
            <a:ext cx="732461" cy="646289"/>
          </a:xfrm>
          <a:prstGeom prst="rect">
            <a:avLst/>
          </a:prstGeom>
        </p:spPr>
      </p:pic>
      <p:pic>
        <p:nvPicPr>
          <p:cNvPr id="13" name="Picture 12" descr="A group of objects on a black background&#10;&#10;Description automatically generated">
            <a:extLst>
              <a:ext uri="{FF2B5EF4-FFF2-40B4-BE49-F238E27FC236}">
                <a16:creationId xmlns:a16="http://schemas.microsoft.com/office/drawing/2014/main" id="{B12D77BB-AA01-0D41-6A03-326E77C1E4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52174" y="3573892"/>
            <a:ext cx="659971" cy="651287"/>
          </a:xfrm>
          <a:prstGeom prst="rect">
            <a:avLst/>
          </a:prstGeom>
        </p:spPr>
      </p:pic>
      <p:pic>
        <p:nvPicPr>
          <p:cNvPr id="14" name="Picture 13" descr="A cake with candles on it&#10;&#10;Description automatically generated">
            <a:extLst>
              <a:ext uri="{FF2B5EF4-FFF2-40B4-BE49-F238E27FC236}">
                <a16:creationId xmlns:a16="http://schemas.microsoft.com/office/drawing/2014/main" id="{937C38C9-3F88-025C-BF31-7EE0879382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11242" y="4926998"/>
            <a:ext cx="659970" cy="647278"/>
          </a:xfrm>
          <a:prstGeom prst="rect">
            <a:avLst/>
          </a:prstGeom>
        </p:spPr>
      </p:pic>
      <p:pic>
        <p:nvPicPr>
          <p:cNvPr id="16" name="Picture 15" descr="A green phone receiver on a black background&#10;&#10;Description automatically generated">
            <a:extLst>
              <a:ext uri="{FF2B5EF4-FFF2-40B4-BE49-F238E27FC236}">
                <a16:creationId xmlns:a16="http://schemas.microsoft.com/office/drawing/2014/main" id="{A32004CD-DCB3-2BF1-04A6-3B4C76C5C81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42413" y="7113430"/>
            <a:ext cx="733425" cy="7239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B20F52D-F5C8-0E84-B93C-5C68B316C0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41252" y="6864397"/>
            <a:ext cx="548837" cy="968790"/>
          </a:xfrm>
          <a:prstGeom prst="rect">
            <a:avLst/>
          </a:prstGeom>
        </p:spPr>
      </p:pic>
      <p:pic>
        <p:nvPicPr>
          <p:cNvPr id="18" name="Picture 17" descr="A brown teddy bear with blue eyes&#10;&#10;Description automatically generated">
            <a:extLst>
              <a:ext uri="{FF2B5EF4-FFF2-40B4-BE49-F238E27FC236}">
                <a16:creationId xmlns:a16="http://schemas.microsoft.com/office/drawing/2014/main" id="{99AB9B46-8C9A-F23C-1F39-031827F81EC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45803" y="7208960"/>
            <a:ext cx="637827" cy="646331"/>
          </a:xfrm>
          <a:prstGeom prst="rect">
            <a:avLst/>
          </a:prstGeom>
        </p:spPr>
      </p:pic>
      <p:pic>
        <p:nvPicPr>
          <p:cNvPr id="20" name="Picture 19" descr="A video game console and controller&#10;&#10;Description automatically generated">
            <a:extLst>
              <a:ext uri="{FF2B5EF4-FFF2-40B4-BE49-F238E27FC236}">
                <a16:creationId xmlns:a16="http://schemas.microsoft.com/office/drawing/2014/main" id="{81CF7827-0E9C-CAB6-2104-5A34421EACE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20210" y="6938228"/>
            <a:ext cx="723900" cy="723900"/>
          </a:xfrm>
          <a:prstGeom prst="rect">
            <a:avLst/>
          </a:prstGeom>
        </p:spPr>
      </p:pic>
      <p:pic>
        <p:nvPicPr>
          <p:cNvPr id="5" name="Picture 4" descr="A group of colorful shapes&#10;&#10;Description automatically generated">
            <a:extLst>
              <a:ext uri="{FF2B5EF4-FFF2-40B4-BE49-F238E27FC236}">
                <a16:creationId xmlns:a16="http://schemas.microsoft.com/office/drawing/2014/main" id="{9A28EECC-B1E3-C314-2167-9E863877039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12251" y="9059815"/>
            <a:ext cx="733552" cy="723900"/>
          </a:xfrm>
          <a:prstGeom prst="rect">
            <a:avLst/>
          </a:prstGeom>
        </p:spPr>
      </p:pic>
      <p:pic>
        <p:nvPicPr>
          <p:cNvPr id="19" name="Picture 18" descr="A colorful pattern with black border&#10;&#10;Description automatically generated">
            <a:extLst>
              <a:ext uri="{FF2B5EF4-FFF2-40B4-BE49-F238E27FC236}">
                <a16:creationId xmlns:a16="http://schemas.microsoft.com/office/drawing/2014/main" id="{1B3C46A7-0902-BEBD-A1C0-65F420518461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503083" y="9576361"/>
            <a:ext cx="723900" cy="723900"/>
          </a:xfrm>
          <a:prstGeom prst="rect">
            <a:avLst/>
          </a:prstGeom>
        </p:spPr>
      </p:pic>
      <p:pic>
        <p:nvPicPr>
          <p:cNvPr id="29" name="Picture 2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FD201193-9C1D-1C0F-7965-718BD691515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676891" y="9549418"/>
            <a:ext cx="714375" cy="723900"/>
          </a:xfrm>
          <a:prstGeom prst="rect">
            <a:avLst/>
          </a:prstGeom>
        </p:spPr>
      </p:pic>
      <p:pic>
        <p:nvPicPr>
          <p:cNvPr id="32" name="Picture 31" descr="A magnifying glass with a drop of liquid&#10;&#10;Description automatically generated">
            <a:extLst>
              <a:ext uri="{FF2B5EF4-FFF2-40B4-BE49-F238E27FC236}">
                <a16:creationId xmlns:a16="http://schemas.microsoft.com/office/drawing/2014/main" id="{DE36DD6C-8EB7-BE75-574D-B74172370125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796653" y="11991742"/>
            <a:ext cx="733425" cy="723900"/>
          </a:xfrm>
          <a:prstGeom prst="rect">
            <a:avLst/>
          </a:prstGeom>
        </p:spPr>
      </p:pic>
      <p:pic>
        <p:nvPicPr>
          <p:cNvPr id="34" name="Picture 33" descr="A stick figure with a box&#10;&#10;Description automatically generated">
            <a:extLst>
              <a:ext uri="{FF2B5EF4-FFF2-40B4-BE49-F238E27FC236}">
                <a16:creationId xmlns:a16="http://schemas.microsoft.com/office/drawing/2014/main" id="{21687D83-9DD3-32C8-43DF-DD262B2CE8C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395286" y="11782481"/>
            <a:ext cx="597828" cy="857263"/>
          </a:xfrm>
          <a:prstGeom prst="rect">
            <a:avLst/>
          </a:prstGeom>
        </p:spPr>
      </p:pic>
      <p:pic>
        <p:nvPicPr>
          <p:cNvPr id="36" name="Picture 35" descr="A white and black rectangular objec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7816FE2-671A-2383-043C-D0EC79B3F2F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004128" y="11894036"/>
            <a:ext cx="733425" cy="723900"/>
          </a:xfrm>
          <a:prstGeom prst="rect">
            <a:avLst/>
          </a:prstGeom>
        </p:spPr>
      </p:pic>
      <p:pic>
        <p:nvPicPr>
          <p:cNvPr id="38" name="Picture 37" descr="A person pointing at a list&#10;&#10;Description automatically generated">
            <a:extLst>
              <a:ext uri="{FF2B5EF4-FFF2-40B4-BE49-F238E27FC236}">
                <a16:creationId xmlns:a16="http://schemas.microsoft.com/office/drawing/2014/main" id="{670B71B7-E838-20D3-66C0-AF40A57D2DB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650847" y="11981599"/>
            <a:ext cx="733425" cy="723900"/>
          </a:xfrm>
          <a:prstGeom prst="rect">
            <a:avLst/>
          </a:prstGeom>
        </p:spPr>
      </p:pic>
      <p:pic>
        <p:nvPicPr>
          <p:cNvPr id="23" name="Picture 2" descr="Image result for organic shape">
            <a:extLst>
              <a:ext uri="{FF2B5EF4-FFF2-40B4-BE49-F238E27FC236}">
                <a16:creationId xmlns:a16="http://schemas.microsoft.com/office/drawing/2014/main" id="{B4171C54-F62D-9C22-DEFF-8EE44E9F2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16" y="9277056"/>
            <a:ext cx="893578" cy="59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rrow: Down 23">
            <a:extLst>
              <a:ext uri="{FF2B5EF4-FFF2-40B4-BE49-F238E27FC236}">
                <a16:creationId xmlns:a16="http://schemas.microsoft.com/office/drawing/2014/main" id="{FC2ACFDB-9780-1477-5A1A-0F9331566084}"/>
              </a:ext>
            </a:extLst>
          </p:cNvPr>
          <p:cNvSpPr/>
          <p:nvPr/>
        </p:nvSpPr>
        <p:spPr>
          <a:xfrm rot="10800000">
            <a:off x="7263139" y="2708873"/>
            <a:ext cx="367099" cy="306899"/>
          </a:xfrm>
          <a:prstGeom prst="down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514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A53AF5-033C-7CD1-0EAE-F0475C9A39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9BA7420-5CCB-F78D-285C-3E8B8EC87A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464473"/>
              </p:ext>
            </p:extLst>
          </p:nvPr>
        </p:nvGraphicFramePr>
        <p:xfrm>
          <a:off x="285980" y="1045799"/>
          <a:ext cx="9098292" cy="1170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98292">
                  <a:extLst>
                    <a:ext uri="{9D8B030D-6E8A-4147-A177-3AD203B41FA5}">
                      <a16:colId xmlns:a16="http://schemas.microsoft.com/office/drawing/2014/main" val="913738314"/>
                    </a:ext>
                  </a:extLst>
                </a:gridCol>
              </a:tblGrid>
              <a:tr h="6862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300">
                          <a:solidFill>
                            <a:schemeClr val="tx1"/>
                          </a:solidFill>
                          <a:latin typeface="Letter-join Print Plus 3"/>
                        </a:rPr>
                        <a:t>History</a:t>
                      </a:r>
                      <a:endParaRPr lang="en-GB" sz="2300">
                        <a:solidFill>
                          <a:schemeClr val="tx1"/>
                        </a:solidFill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6E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884034"/>
                  </a:ext>
                </a:extLst>
              </a:tr>
              <a:tr h="622741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US" sz="1800" b="1">
                        <a:latin typeface="Letter-join Print Plus 3" panose="02000805000000020003" pitchFamily="50" charset="0"/>
                      </a:endParaRPr>
                    </a:p>
                    <a:p>
                      <a:pPr marL="0" indent="0">
                        <a:buNone/>
                      </a:pPr>
                      <a:endParaRPr lang="en-GB" sz="1600" kern="1200">
                        <a:solidFill>
                          <a:schemeClr val="dk1"/>
                        </a:solidFill>
                        <a:effectLst/>
                        <a:latin typeface="Letter-join Print Plus 3"/>
                        <a:ea typeface="+mn-ea"/>
                        <a:cs typeface="+mn-cs"/>
                      </a:endParaRPr>
                    </a:p>
                    <a:p>
                      <a:pPr marL="0" indent="0">
                        <a:buNone/>
                      </a:pPr>
                      <a:endParaRPr lang="en-GB" sz="1600" kern="1200">
                        <a:solidFill>
                          <a:schemeClr val="dk1"/>
                        </a:solidFill>
                        <a:effectLst/>
                        <a:latin typeface="Letter-join Print Plus 3"/>
                        <a:ea typeface="+mn-ea"/>
                        <a:cs typeface="+mn-cs"/>
                      </a:endParaRPr>
                    </a:p>
                    <a:p>
                      <a:pPr marL="0" indent="0">
                        <a:buNone/>
                      </a:pPr>
                      <a:endParaRPr lang="en-GB" sz="1600" kern="1200">
                        <a:solidFill>
                          <a:schemeClr val="dk1"/>
                        </a:solidFill>
                        <a:effectLst/>
                        <a:latin typeface="Letter-join Print Plus 3"/>
                        <a:ea typeface="+mn-ea"/>
                        <a:cs typeface="+mn-cs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1868762"/>
                  </a:ext>
                </a:extLst>
              </a:tr>
              <a:tr h="463829">
                <a:tc>
                  <a:txBody>
                    <a:bodyPr/>
                    <a:lstStyle/>
                    <a:p>
                      <a:pPr algn="ctr"/>
                      <a:r>
                        <a:rPr kumimoji="0" lang="en-US" sz="2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etter-join Print Plus 3"/>
                          <a:ea typeface="+mn-ea"/>
                          <a:cs typeface="+mn-cs"/>
                        </a:rPr>
                        <a:t>Art</a:t>
                      </a:r>
                      <a:endParaRPr lang="en-GB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3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1029173"/>
                  </a:ext>
                </a:extLst>
              </a:tr>
              <a:tr h="2153012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endParaRPr lang="en-GB" sz="1600">
                        <a:latin typeface="Letter-join Print Plus 3" panose="02000805000000020003" pitchFamily="50" charset="0"/>
                      </a:endParaRPr>
                    </a:p>
                    <a:p>
                      <a:endParaRPr lang="en-US" sz="1600" b="0" i="0" kern="1200">
                        <a:solidFill>
                          <a:schemeClr val="dk1"/>
                        </a:solidFill>
                        <a:effectLst/>
                        <a:latin typeface="Letter-join Print Plus 3"/>
                        <a:ea typeface="+mn-ea"/>
                        <a:cs typeface="+mn-cs"/>
                      </a:endParaRPr>
                    </a:p>
                    <a:p>
                      <a:endParaRPr lang="en-GB" sz="1600">
                        <a:latin typeface="Letter-join Print Plus 3"/>
                      </a:endParaRPr>
                    </a:p>
                    <a:p>
                      <a:endParaRPr lang="en-GB" sz="1600">
                        <a:latin typeface="Letter-join Print Plus 3"/>
                      </a:endParaRPr>
                    </a:p>
                    <a:p>
                      <a:endParaRPr lang="en-GB" sz="1600">
                        <a:latin typeface="Letter-join Print Plus 3"/>
                      </a:endParaRPr>
                    </a:p>
                    <a:p>
                      <a:endParaRPr lang="en-GB" sz="1600">
                        <a:latin typeface="Letter-join Print Plus 3"/>
                      </a:endParaRPr>
                    </a:p>
                    <a:p>
                      <a:endParaRPr lang="en-GB" sz="1600">
                        <a:latin typeface="Letter-join Print Plus 3"/>
                      </a:endParaRPr>
                    </a:p>
                    <a:p>
                      <a:endParaRPr lang="en-GB" sz="1200">
                        <a:latin typeface="Letter-join Print Plus 3"/>
                      </a:endParaRPr>
                    </a:p>
                    <a:p>
                      <a:endParaRPr lang="en-GB" sz="110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1255709"/>
                  </a:ext>
                </a:extLst>
              </a:tr>
              <a:tr h="463829">
                <a:tc>
                  <a:txBody>
                    <a:bodyPr/>
                    <a:lstStyle/>
                    <a:p>
                      <a:pPr algn="ctr"/>
                      <a:r>
                        <a:rPr lang="en-US" sz="2300" b="1">
                          <a:latin typeface="Letter-join Print Plus 3"/>
                        </a:rPr>
                        <a:t>Design and Technology</a:t>
                      </a:r>
                      <a:endParaRPr lang="en-GB" sz="2300" b="1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339762"/>
                  </a:ext>
                </a:extLst>
              </a:tr>
              <a:tr h="1675523">
                <a:tc>
                  <a:txBody>
                    <a:bodyPr/>
                    <a:lstStyle/>
                    <a:p>
                      <a:endParaRPr lang="en-GB" sz="1600">
                        <a:latin typeface="Letter-join Print Plus 3"/>
                      </a:endParaRPr>
                    </a:p>
                  </a:txBody>
                  <a:tcPr marL="118169" marR="118169" marT="59084" marB="5908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805161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A063A7A-7421-E4A4-3617-2859B1C33DFB}"/>
              </a:ext>
            </a:extLst>
          </p:cNvPr>
          <p:cNvSpPr txBox="1"/>
          <p:nvPr/>
        </p:nvSpPr>
        <p:spPr>
          <a:xfrm>
            <a:off x="0" y="91289"/>
            <a:ext cx="960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latin typeface="Letter-join Print Plus 3" panose="02000805000000020003" pitchFamily="50" charset="0"/>
              </a:rPr>
              <a:t>Year 1 Autumn Term</a:t>
            </a:r>
          </a:p>
          <a:p>
            <a:pPr algn="ctr"/>
            <a:r>
              <a:rPr lang="en-US" sz="2400" b="1">
                <a:latin typeface="Letter-join Print Plus 3" panose="02000805000000020003" pitchFamily="50" charset="0"/>
              </a:rPr>
              <a:t>What has changed and what has stayed the same? </a:t>
            </a:r>
            <a:endParaRPr lang="en-GB" sz="2400" b="1">
              <a:latin typeface="Letter-join Print Plus 3" panose="02000805000000020003" pitchFamily="50" charset="0"/>
            </a:endParaRPr>
          </a:p>
        </p:txBody>
      </p:sp>
      <p:pic>
        <p:nvPicPr>
          <p:cNvPr id="25" name="Picture 2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18B87E3-7DCE-3AD3-AAA3-16129BCC0B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610" y="7973869"/>
            <a:ext cx="396550" cy="43542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reeform 2">
            <a:extLst>
              <a:ext uri="{FF2B5EF4-FFF2-40B4-BE49-F238E27FC236}">
                <a16:creationId xmlns:a16="http://schemas.microsoft.com/office/drawing/2014/main" id="{EC7E3455-0A9E-8889-0270-0769D5A435A2}"/>
              </a:ext>
            </a:extLst>
          </p:cNvPr>
          <p:cNvSpPr/>
          <p:nvPr/>
        </p:nvSpPr>
        <p:spPr>
          <a:xfrm>
            <a:off x="5296752" y="972131"/>
            <a:ext cx="692568" cy="677476"/>
          </a:xfrm>
          <a:custGeom>
            <a:avLst/>
            <a:gdLst/>
            <a:ahLst/>
            <a:cxnLst/>
            <a:rect l="l" t="t" r="r" b="b"/>
            <a:pathLst>
              <a:path w="4847696" h="4584234">
                <a:moveTo>
                  <a:pt x="0" y="0"/>
                </a:moveTo>
                <a:lnTo>
                  <a:pt x="4847696" y="0"/>
                </a:lnTo>
                <a:lnTo>
                  <a:pt x="4847696" y="4584234"/>
                </a:lnTo>
                <a:lnTo>
                  <a:pt x="0" y="458423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0956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21913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32869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43825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54782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65738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76695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87651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81679"/>
            <a:endParaRPr lang="en-GB" sz="310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B8D5885-D585-BA8F-4E92-2308F3A3E2FF}"/>
              </a:ext>
            </a:extLst>
          </p:cNvPr>
          <p:cNvSpPr txBox="1"/>
          <p:nvPr/>
        </p:nvSpPr>
        <p:spPr>
          <a:xfrm>
            <a:off x="2959890" y="3008284"/>
            <a:ext cx="2735555" cy="2246769"/>
          </a:xfrm>
          <a:prstGeom prst="rect">
            <a:avLst/>
          </a:prstGeom>
          <a:noFill/>
          <a:ln w="38100">
            <a:solidFill>
              <a:srgbClr val="D86ECC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Letter-join Print Plus 3"/>
              </a:rPr>
              <a:t>4. The past has </a:t>
            </a:r>
          </a:p>
          <a:p>
            <a:r>
              <a:rPr lang="en-US">
                <a:latin typeface="Letter-join Print Plus 3"/>
              </a:rPr>
              <a:t>already happened.</a:t>
            </a:r>
            <a:endParaRPr lang="en-US">
              <a:solidFill>
                <a:srgbClr val="000000"/>
              </a:solidFill>
              <a:latin typeface="Letter-join Print Plus 3"/>
              <a:cs typeface="Segoe UI"/>
            </a:endParaRPr>
          </a:p>
          <a:p>
            <a:endParaRPr lang="en-US" sz="1600">
              <a:latin typeface="Letter-join Print Plus 3"/>
            </a:endParaRPr>
          </a:p>
          <a:p>
            <a:r>
              <a:rPr lang="en-US">
                <a:latin typeface="Letter-join Print Plus 3"/>
              </a:rPr>
              <a:t>5. The present is happening now.</a:t>
            </a:r>
          </a:p>
          <a:p>
            <a:endParaRPr lang="en-US" sz="1600">
              <a:latin typeface="Letter-join Print Plus 3"/>
            </a:endParaRPr>
          </a:p>
          <a:p>
            <a:r>
              <a:rPr lang="en-US">
                <a:latin typeface="Letter-join Print Plus 3"/>
              </a:rPr>
              <a:t>6. The future has </a:t>
            </a:r>
          </a:p>
          <a:p>
            <a:r>
              <a:rPr lang="en-US">
                <a:latin typeface="Letter-join Print Plus 3"/>
              </a:rPr>
              <a:t>not yet happened.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39E2047-9D25-9C63-F925-41F70F9AA84C}"/>
              </a:ext>
            </a:extLst>
          </p:cNvPr>
          <p:cNvSpPr txBox="1"/>
          <p:nvPr/>
        </p:nvSpPr>
        <p:spPr>
          <a:xfrm>
            <a:off x="429435" y="3008284"/>
            <a:ext cx="2437335" cy="2246769"/>
          </a:xfrm>
          <a:prstGeom prst="rect">
            <a:avLst/>
          </a:prstGeom>
          <a:noFill/>
          <a:ln w="38100">
            <a:solidFill>
              <a:srgbClr val="D86ECC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Letter-join Print Plus 3" panose="02000805000000020003" pitchFamily="50" charset="0"/>
              </a:rPr>
              <a:t>1. Century = 100 years</a:t>
            </a:r>
            <a:r>
              <a:rPr lang="en-US"/>
              <a:t>.</a:t>
            </a:r>
            <a:endParaRPr lang="en-US">
              <a:latin typeface="Letter-join Print Plus 3" panose="02000805000000020003" pitchFamily="50" charset="0"/>
            </a:endParaRPr>
          </a:p>
          <a:p>
            <a:endParaRPr lang="en-US">
              <a:latin typeface="Letter-join Print Plus 3" panose="02000805000000020003" pitchFamily="50" charset="0"/>
            </a:endParaRPr>
          </a:p>
          <a:p>
            <a:r>
              <a:rPr lang="en-US">
                <a:latin typeface="Letter-join Print Plus 3" panose="02000805000000020003" pitchFamily="50" charset="0"/>
              </a:rPr>
              <a:t>2. Decade = 10 years.</a:t>
            </a:r>
          </a:p>
          <a:p>
            <a:endParaRPr lang="en-US">
              <a:latin typeface="Letter-join Print Plus 3" panose="02000805000000020003" pitchFamily="50" charset="0"/>
            </a:endParaRPr>
          </a:p>
          <a:p>
            <a:r>
              <a:rPr lang="en-US">
                <a:latin typeface="Letter-join Print Plus 3"/>
              </a:rPr>
              <a:t>3. A year = 12 months. </a:t>
            </a:r>
            <a:endParaRPr lang="en-US">
              <a:latin typeface="Letter-join Print Plus 3" panose="02000805000000020003" pitchFamily="50" charset="0"/>
            </a:endParaRPr>
          </a:p>
          <a:p>
            <a:endParaRPr lang="en-US" sz="1400">
              <a:latin typeface="Letter-join Print Plus 3" panose="02000805000000020003" pitchFamily="50" charset="0"/>
            </a:endParaRPr>
          </a:p>
          <a:p>
            <a:endParaRPr lang="en-US">
              <a:latin typeface="Letter-join Print Plus 3" panose="02000805000000020003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A2F7CEA-7849-D417-DEBA-B43B2CAD5ECA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94804" y="10620943"/>
            <a:ext cx="451995" cy="414772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97A43E78-F24E-9EA3-EFA2-C793D11B67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995" y="5497525"/>
            <a:ext cx="96012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EDA84BF-2FE5-78CB-FDF0-003F61022CD5}"/>
              </a:ext>
            </a:extLst>
          </p:cNvPr>
          <p:cNvSpPr txBox="1"/>
          <p:nvPr/>
        </p:nvSpPr>
        <p:spPr>
          <a:xfrm>
            <a:off x="5792414" y="3017885"/>
            <a:ext cx="3501319" cy="2308324"/>
          </a:xfrm>
          <a:prstGeom prst="rect">
            <a:avLst/>
          </a:prstGeom>
          <a:noFill/>
          <a:ln w="38100">
            <a:solidFill>
              <a:srgbClr val="D86ECC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marL="0" indent="0">
              <a:buNone/>
            </a:pPr>
            <a:r>
              <a:rPr lang="en-GB" kern="1200">
                <a:solidFill>
                  <a:schemeClr val="dk1"/>
                </a:solidFill>
                <a:effectLst/>
                <a:latin typeface="Letter-join Print Plus 3"/>
              </a:rPr>
              <a:t>7. Artefacts give us information about the past.</a:t>
            </a:r>
            <a:endParaRPr lang="en-US">
              <a:solidFill>
                <a:schemeClr val="dk1"/>
              </a:solidFill>
              <a:latin typeface="Letter-join Print Plus 3"/>
            </a:endParaRPr>
          </a:p>
          <a:p>
            <a:endParaRPr lang="en-US">
              <a:latin typeface="Letter-join Print Plus 3"/>
            </a:endParaRPr>
          </a:p>
          <a:p>
            <a:pPr marL="0" indent="0">
              <a:buNone/>
            </a:pPr>
            <a:r>
              <a:rPr lang="en-US">
                <a:latin typeface="Letter-join Print Plus 3"/>
              </a:rPr>
              <a:t>8. We have things now that our parents and grandparents did not have. </a:t>
            </a:r>
          </a:p>
          <a:p>
            <a:endParaRPr lang="en-US">
              <a:latin typeface="Letter-join Print Plus 3"/>
            </a:endParaRPr>
          </a:p>
          <a:p>
            <a:pPr marL="0" indent="0">
              <a:buNone/>
            </a:pPr>
            <a:r>
              <a:rPr lang="en-US">
                <a:latin typeface="Letter-join Print Plus 3"/>
              </a:rPr>
              <a:t>9. I was born in 2019 or 2020.</a:t>
            </a:r>
            <a:endParaRPr lang="en-US">
              <a:latin typeface="Letter-join Print Plus 3" panose="02000805000000020003" pitchFamily="50" charset="0"/>
            </a:endParaRPr>
          </a:p>
        </p:txBody>
      </p:sp>
      <p:pic>
        <p:nvPicPr>
          <p:cNvPr id="6" name="Picture 5" descr="A paper with different colored squares&#10;&#10;Description automatically generated">
            <a:extLst>
              <a:ext uri="{FF2B5EF4-FFF2-40B4-BE49-F238E27FC236}">
                <a16:creationId xmlns:a16="http://schemas.microsoft.com/office/drawing/2014/main" id="{62E622CF-51F7-04E5-758E-EC22F7937F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7266" y="4459427"/>
            <a:ext cx="670188" cy="661369"/>
          </a:xfrm>
          <a:prstGeom prst="rect">
            <a:avLst/>
          </a:prstGeom>
        </p:spPr>
      </p:pic>
      <p:pic>
        <p:nvPicPr>
          <p:cNvPr id="8" name="Picture 7" descr="A white clock with black hands&#10;&#10;Description automatically generated">
            <a:extLst>
              <a:ext uri="{FF2B5EF4-FFF2-40B4-BE49-F238E27FC236}">
                <a16:creationId xmlns:a16="http://schemas.microsoft.com/office/drawing/2014/main" id="{0E30D703-E684-8C5D-FFE6-2BD0371E27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5126" y="3113998"/>
            <a:ext cx="592844" cy="526877"/>
          </a:xfrm>
          <a:prstGeom prst="rect">
            <a:avLst/>
          </a:prstGeom>
        </p:spPr>
      </p:pic>
      <p:pic>
        <p:nvPicPr>
          <p:cNvPr id="10" name="Picture 9" descr="A white clock with black hands&#10;&#10;Description automatically generated">
            <a:extLst>
              <a:ext uri="{FF2B5EF4-FFF2-40B4-BE49-F238E27FC236}">
                <a16:creationId xmlns:a16="http://schemas.microsoft.com/office/drawing/2014/main" id="{CAC4E0D9-2C2C-3709-F0D2-C867139D69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28062" y="3890281"/>
            <a:ext cx="438918" cy="609610"/>
          </a:xfrm>
          <a:prstGeom prst="rect">
            <a:avLst/>
          </a:prstGeom>
        </p:spPr>
      </p:pic>
      <p:pic>
        <p:nvPicPr>
          <p:cNvPr id="11" name="Picture 10" descr="A white clock with black dots&#10;&#10;Description automatically generated">
            <a:extLst>
              <a:ext uri="{FF2B5EF4-FFF2-40B4-BE49-F238E27FC236}">
                <a16:creationId xmlns:a16="http://schemas.microsoft.com/office/drawing/2014/main" id="{A8FD919C-A3CF-12A9-D434-12F911F570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49491" y="4719298"/>
            <a:ext cx="583649" cy="514984"/>
          </a:xfrm>
          <a:prstGeom prst="rect">
            <a:avLst/>
          </a:prstGeom>
        </p:spPr>
      </p:pic>
      <p:pic>
        <p:nvPicPr>
          <p:cNvPr id="13" name="Picture 12" descr="A group of objects on a black background&#10;&#10;Description automatically generated">
            <a:extLst>
              <a:ext uri="{FF2B5EF4-FFF2-40B4-BE49-F238E27FC236}">
                <a16:creationId xmlns:a16="http://schemas.microsoft.com/office/drawing/2014/main" id="{2A8693FD-F891-3534-C5EF-D2CA961C9C8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26979" y="3375239"/>
            <a:ext cx="544786" cy="537618"/>
          </a:xfrm>
          <a:prstGeom prst="rect">
            <a:avLst/>
          </a:prstGeom>
        </p:spPr>
      </p:pic>
      <p:pic>
        <p:nvPicPr>
          <p:cNvPr id="14" name="Picture 13" descr="A cake with candles on it&#10;&#10;Description automatically generated">
            <a:extLst>
              <a:ext uri="{FF2B5EF4-FFF2-40B4-BE49-F238E27FC236}">
                <a16:creationId xmlns:a16="http://schemas.microsoft.com/office/drawing/2014/main" id="{78A841B6-945D-C47B-4DEE-A1FEAC65C17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98931" y="4480516"/>
            <a:ext cx="431855" cy="423550"/>
          </a:xfrm>
          <a:prstGeom prst="rect">
            <a:avLst/>
          </a:prstGeom>
        </p:spPr>
      </p:pic>
      <p:sp>
        <p:nvSpPr>
          <p:cNvPr id="24" name="Arrow: Down 23">
            <a:extLst>
              <a:ext uri="{FF2B5EF4-FFF2-40B4-BE49-F238E27FC236}">
                <a16:creationId xmlns:a16="http://schemas.microsoft.com/office/drawing/2014/main" id="{1CF11224-58C0-3B44-A816-FE5A34E620FD}"/>
              </a:ext>
            </a:extLst>
          </p:cNvPr>
          <p:cNvSpPr/>
          <p:nvPr/>
        </p:nvSpPr>
        <p:spPr>
          <a:xfrm rot="10800000">
            <a:off x="8011228" y="2692098"/>
            <a:ext cx="367099" cy="306899"/>
          </a:xfrm>
          <a:prstGeom prst="downArrow">
            <a:avLst/>
          </a:prstGeom>
          <a:solidFill>
            <a:srgbClr val="D86ECC"/>
          </a:solidFill>
          <a:ln>
            <a:solidFill>
              <a:srgbClr val="D86ECC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2F9E242-7A70-6EA7-F7C1-E78F6AE590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971813"/>
              </p:ext>
            </p:extLst>
          </p:nvPr>
        </p:nvGraphicFramePr>
        <p:xfrm>
          <a:off x="507403" y="1889915"/>
          <a:ext cx="8529917" cy="444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5447">
                  <a:extLst>
                    <a:ext uri="{9D8B030D-6E8A-4147-A177-3AD203B41FA5}">
                      <a16:colId xmlns:a16="http://schemas.microsoft.com/office/drawing/2014/main" val="846010243"/>
                    </a:ext>
                  </a:extLst>
                </a:gridCol>
                <a:gridCol w="775447">
                  <a:extLst>
                    <a:ext uri="{9D8B030D-6E8A-4147-A177-3AD203B41FA5}">
                      <a16:colId xmlns:a16="http://schemas.microsoft.com/office/drawing/2014/main" val="797288886"/>
                    </a:ext>
                  </a:extLst>
                </a:gridCol>
                <a:gridCol w="775447">
                  <a:extLst>
                    <a:ext uri="{9D8B030D-6E8A-4147-A177-3AD203B41FA5}">
                      <a16:colId xmlns:a16="http://schemas.microsoft.com/office/drawing/2014/main" val="4146388811"/>
                    </a:ext>
                  </a:extLst>
                </a:gridCol>
                <a:gridCol w="775447">
                  <a:extLst>
                    <a:ext uri="{9D8B030D-6E8A-4147-A177-3AD203B41FA5}">
                      <a16:colId xmlns:a16="http://schemas.microsoft.com/office/drawing/2014/main" val="1709857425"/>
                    </a:ext>
                  </a:extLst>
                </a:gridCol>
                <a:gridCol w="775447">
                  <a:extLst>
                    <a:ext uri="{9D8B030D-6E8A-4147-A177-3AD203B41FA5}">
                      <a16:colId xmlns:a16="http://schemas.microsoft.com/office/drawing/2014/main" val="3030491772"/>
                    </a:ext>
                  </a:extLst>
                </a:gridCol>
                <a:gridCol w="775447">
                  <a:extLst>
                    <a:ext uri="{9D8B030D-6E8A-4147-A177-3AD203B41FA5}">
                      <a16:colId xmlns:a16="http://schemas.microsoft.com/office/drawing/2014/main" val="94428051"/>
                    </a:ext>
                  </a:extLst>
                </a:gridCol>
                <a:gridCol w="775447">
                  <a:extLst>
                    <a:ext uri="{9D8B030D-6E8A-4147-A177-3AD203B41FA5}">
                      <a16:colId xmlns:a16="http://schemas.microsoft.com/office/drawing/2014/main" val="2697052429"/>
                    </a:ext>
                  </a:extLst>
                </a:gridCol>
                <a:gridCol w="775447">
                  <a:extLst>
                    <a:ext uri="{9D8B030D-6E8A-4147-A177-3AD203B41FA5}">
                      <a16:colId xmlns:a16="http://schemas.microsoft.com/office/drawing/2014/main" val="1455721940"/>
                    </a:ext>
                  </a:extLst>
                </a:gridCol>
                <a:gridCol w="775447">
                  <a:extLst>
                    <a:ext uri="{9D8B030D-6E8A-4147-A177-3AD203B41FA5}">
                      <a16:colId xmlns:a16="http://schemas.microsoft.com/office/drawing/2014/main" val="1262670453"/>
                    </a:ext>
                  </a:extLst>
                </a:gridCol>
                <a:gridCol w="775447">
                  <a:extLst>
                    <a:ext uri="{9D8B030D-6E8A-4147-A177-3AD203B41FA5}">
                      <a16:colId xmlns:a16="http://schemas.microsoft.com/office/drawing/2014/main" val="1762500793"/>
                    </a:ext>
                  </a:extLst>
                </a:gridCol>
                <a:gridCol w="775447">
                  <a:extLst>
                    <a:ext uri="{9D8B030D-6E8A-4147-A177-3AD203B41FA5}">
                      <a16:colId xmlns:a16="http://schemas.microsoft.com/office/drawing/2014/main" val="3875938216"/>
                    </a:ext>
                  </a:extLst>
                </a:gridCol>
              </a:tblGrid>
              <a:tr h="222411"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1614883"/>
                  </a:ext>
                </a:extLst>
              </a:tr>
              <a:tr h="222411"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271264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49EAB4A2-4FD6-3006-EBE8-734B05D494D5}"/>
              </a:ext>
            </a:extLst>
          </p:cNvPr>
          <p:cNvSpPr txBox="1"/>
          <p:nvPr/>
        </p:nvSpPr>
        <p:spPr>
          <a:xfrm>
            <a:off x="225993" y="2402813"/>
            <a:ext cx="706553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1920</a:t>
            </a:r>
            <a:endParaRPr lang="en-US" sz="1600">
              <a:latin typeface="Letter-join Print Plus 3" panose="02000805000000020003" pitchFamily="50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DEE5E2A-740F-2D8F-300F-555B89F210AD}"/>
              </a:ext>
            </a:extLst>
          </p:cNvPr>
          <p:cNvSpPr txBox="1"/>
          <p:nvPr/>
        </p:nvSpPr>
        <p:spPr>
          <a:xfrm>
            <a:off x="931108" y="2387573"/>
            <a:ext cx="706553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1930</a:t>
            </a:r>
            <a:endParaRPr lang="en-US" sz="1600">
              <a:latin typeface="Letter-join Print Plus 3" panose="02000805000000020003" pitchFamily="50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C12C050-8180-6324-E35D-DEEAD12FD6BA}"/>
              </a:ext>
            </a:extLst>
          </p:cNvPr>
          <p:cNvSpPr txBox="1"/>
          <p:nvPr/>
        </p:nvSpPr>
        <p:spPr>
          <a:xfrm>
            <a:off x="1708325" y="2402813"/>
            <a:ext cx="706553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1940</a:t>
            </a:r>
            <a:endParaRPr lang="en-US" sz="1600">
              <a:latin typeface="Letter-join Print Plus 3" panose="02000805000000020003" pitchFamily="50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40C6DEC-82DD-0BCC-E6F4-7626D87A3073}"/>
              </a:ext>
            </a:extLst>
          </p:cNvPr>
          <p:cNvSpPr txBox="1"/>
          <p:nvPr/>
        </p:nvSpPr>
        <p:spPr>
          <a:xfrm>
            <a:off x="2487454" y="2403339"/>
            <a:ext cx="706553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1950</a:t>
            </a:r>
            <a:endParaRPr lang="en-US" sz="1600">
              <a:latin typeface="Letter-join Print Plus 3" panose="02000805000000020003" pitchFamily="50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AA096EC-8D22-1F0B-9E9D-B9D275FFD32E}"/>
              </a:ext>
            </a:extLst>
          </p:cNvPr>
          <p:cNvSpPr txBox="1"/>
          <p:nvPr/>
        </p:nvSpPr>
        <p:spPr>
          <a:xfrm>
            <a:off x="3266583" y="2387573"/>
            <a:ext cx="706553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1960</a:t>
            </a:r>
            <a:endParaRPr lang="en-US" sz="1600">
              <a:latin typeface="Letter-join Print Plus 3" panose="02000805000000020003" pitchFamily="50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AABB8E5-FEBE-3994-31CA-98B2A6638E48}"/>
              </a:ext>
            </a:extLst>
          </p:cNvPr>
          <p:cNvSpPr txBox="1"/>
          <p:nvPr/>
        </p:nvSpPr>
        <p:spPr>
          <a:xfrm>
            <a:off x="4047708" y="2397954"/>
            <a:ext cx="706553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1970</a:t>
            </a:r>
            <a:endParaRPr lang="en-US" sz="1600">
              <a:latin typeface="Letter-join Print Plus 3" panose="02000805000000020003" pitchFamily="50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4349EB9-13C0-24A6-7F62-FEB145E4FA9C}"/>
              </a:ext>
            </a:extLst>
          </p:cNvPr>
          <p:cNvSpPr txBox="1"/>
          <p:nvPr/>
        </p:nvSpPr>
        <p:spPr>
          <a:xfrm>
            <a:off x="4843607" y="2380738"/>
            <a:ext cx="706553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1980</a:t>
            </a:r>
            <a:endParaRPr lang="en-US" sz="1600">
              <a:latin typeface="Letter-join Print Plus 3" panose="02000805000000020003" pitchFamily="50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DCF029C-2433-5B82-9E99-439CE27162D8}"/>
              </a:ext>
            </a:extLst>
          </p:cNvPr>
          <p:cNvSpPr txBox="1"/>
          <p:nvPr/>
        </p:nvSpPr>
        <p:spPr>
          <a:xfrm>
            <a:off x="5608221" y="2396064"/>
            <a:ext cx="706553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1990</a:t>
            </a:r>
            <a:endParaRPr lang="en-US" sz="1600">
              <a:latin typeface="Letter-join Print Plus 3" panose="02000805000000020003" pitchFamily="50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012F825-EB79-4B84-611C-1A836C614B03}"/>
              </a:ext>
            </a:extLst>
          </p:cNvPr>
          <p:cNvSpPr txBox="1"/>
          <p:nvPr/>
        </p:nvSpPr>
        <p:spPr>
          <a:xfrm>
            <a:off x="6287171" y="2396064"/>
            <a:ext cx="781208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2000</a:t>
            </a:r>
            <a:endParaRPr lang="en-US" sz="1600">
              <a:latin typeface="Letter-join Print Plus 3" panose="02000805000000020003" pitchFamily="50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6051299-0A98-4677-902C-159E3EF5F141}"/>
              </a:ext>
            </a:extLst>
          </p:cNvPr>
          <p:cNvSpPr txBox="1"/>
          <p:nvPr/>
        </p:nvSpPr>
        <p:spPr>
          <a:xfrm>
            <a:off x="7101717" y="2386336"/>
            <a:ext cx="884703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2010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2A78B50-B76A-DAA7-32E6-5EC5E9CB5D78}"/>
              </a:ext>
            </a:extLst>
          </p:cNvPr>
          <p:cNvSpPr txBox="1"/>
          <p:nvPr/>
        </p:nvSpPr>
        <p:spPr>
          <a:xfrm>
            <a:off x="7836391" y="2378599"/>
            <a:ext cx="982968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2020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FD61840-DA18-5A57-AB1A-B08124AA8595}"/>
              </a:ext>
            </a:extLst>
          </p:cNvPr>
          <p:cNvSpPr txBox="1"/>
          <p:nvPr/>
        </p:nvSpPr>
        <p:spPr>
          <a:xfrm>
            <a:off x="8578603" y="2378599"/>
            <a:ext cx="836330" cy="400110"/>
          </a:xfrm>
          <a:prstGeom prst="rect">
            <a:avLst/>
          </a:prstGeom>
          <a:noFill/>
          <a:ln w="381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Letter-join Print Plus 3" panose="02000805000000020003" pitchFamily="50" charset="0"/>
              </a:rPr>
              <a:t>2030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2E04742-C22A-1A17-4CA8-1F153889F1DF}"/>
              </a:ext>
            </a:extLst>
          </p:cNvPr>
          <p:cNvSpPr txBox="1"/>
          <p:nvPr/>
        </p:nvSpPr>
        <p:spPr>
          <a:xfrm>
            <a:off x="400772" y="5389118"/>
            <a:ext cx="2545578" cy="1477328"/>
          </a:xfrm>
          <a:prstGeom prst="rect">
            <a:avLst/>
          </a:prstGeom>
          <a:noFill/>
          <a:ln w="38100">
            <a:solidFill>
              <a:srgbClr val="D86ECC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b="1" u="sng" dirty="0">
                <a:latin typeface="Letter-join Print Plus 3"/>
              </a:rPr>
              <a:t>Alexander Bell</a:t>
            </a:r>
          </a:p>
          <a:p>
            <a:r>
              <a:rPr lang="en-US" dirty="0">
                <a:latin typeface="Letter-join Print Plus 3"/>
              </a:rPr>
              <a:t>10. He invented </a:t>
            </a:r>
          </a:p>
          <a:p>
            <a:r>
              <a:rPr lang="en-US" dirty="0">
                <a:latin typeface="Letter-join Print Plus 3"/>
              </a:rPr>
              <a:t>the first </a:t>
            </a:r>
          </a:p>
          <a:p>
            <a:r>
              <a:rPr lang="en-US" dirty="0">
                <a:latin typeface="Letter-join Print Plus 3"/>
              </a:rPr>
              <a:t>telephone </a:t>
            </a:r>
          </a:p>
          <a:p>
            <a:r>
              <a:rPr lang="en-US" dirty="0">
                <a:latin typeface="Letter-join Print Plus 3"/>
              </a:rPr>
              <a:t>– 1876.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5BC88C5-3F8C-A8CC-ADC9-AD1F805F8317}"/>
              </a:ext>
            </a:extLst>
          </p:cNvPr>
          <p:cNvSpPr txBox="1"/>
          <p:nvPr/>
        </p:nvSpPr>
        <p:spPr>
          <a:xfrm>
            <a:off x="3035130" y="5408110"/>
            <a:ext cx="2670749" cy="1415772"/>
          </a:xfrm>
          <a:prstGeom prst="rect">
            <a:avLst/>
          </a:prstGeom>
          <a:noFill/>
          <a:ln w="38100">
            <a:solidFill>
              <a:srgbClr val="D86ECC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b="1" u="sng" dirty="0">
                <a:latin typeface="Letter-join Print Plus 3"/>
              </a:rPr>
              <a:t>Steve Jobs</a:t>
            </a:r>
          </a:p>
          <a:p>
            <a:r>
              <a:rPr lang="en-US" dirty="0">
                <a:latin typeface="Letter-join Print Plus 3"/>
              </a:rPr>
              <a:t>11. He created </a:t>
            </a:r>
          </a:p>
          <a:p>
            <a:r>
              <a:rPr lang="en-US" dirty="0">
                <a:latin typeface="Letter-join Print Plus 3"/>
              </a:rPr>
              <a:t>Apple – 1976.</a:t>
            </a:r>
          </a:p>
          <a:p>
            <a:endParaRPr lang="en-US" sz="800" dirty="0">
              <a:latin typeface="Letter-join Print Plus 3"/>
            </a:endParaRPr>
          </a:p>
          <a:p>
            <a:endParaRPr lang="en-US" sz="1400" dirty="0">
              <a:latin typeface="Letter-join Print Plus 3"/>
            </a:endParaRPr>
          </a:p>
          <a:p>
            <a:endParaRPr lang="en-US" sz="1000" dirty="0">
              <a:latin typeface="Letter-join Print Plus 3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54EF252-11B8-8F9F-3660-DE7366982B5D}"/>
              </a:ext>
            </a:extLst>
          </p:cNvPr>
          <p:cNvSpPr txBox="1"/>
          <p:nvPr/>
        </p:nvSpPr>
        <p:spPr>
          <a:xfrm>
            <a:off x="5823205" y="5453347"/>
            <a:ext cx="3439735" cy="1409488"/>
          </a:xfrm>
          <a:prstGeom prst="rect">
            <a:avLst/>
          </a:prstGeom>
          <a:noFill/>
          <a:ln w="38100">
            <a:solidFill>
              <a:srgbClr val="D86ECC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b="1" u="sng" dirty="0">
                <a:latin typeface="Letter-join Print Plus 3"/>
                <a:cs typeface="Calibri"/>
              </a:rPr>
              <a:t>William Morris </a:t>
            </a:r>
          </a:p>
          <a:p>
            <a:pPr lvl="0">
              <a:lnSpc>
                <a:spcPct val="107000"/>
              </a:lnSpc>
            </a:pPr>
            <a:r>
              <a:rPr lang="en-US" dirty="0">
                <a:latin typeface="Letter-join Print Plus 3"/>
                <a:cs typeface="Calibri"/>
              </a:rPr>
              <a:t>12. He was an English </a:t>
            </a:r>
          </a:p>
          <a:p>
            <a:pPr lvl="0">
              <a:lnSpc>
                <a:spcPct val="107000"/>
              </a:lnSpc>
            </a:pPr>
            <a:r>
              <a:rPr lang="en-US" dirty="0">
                <a:latin typeface="Letter-join Print Plus 3"/>
                <a:cs typeface="Calibri"/>
              </a:rPr>
              <a:t>textile designer.</a:t>
            </a:r>
          </a:p>
          <a:p>
            <a:pPr lvl="0">
              <a:lnSpc>
                <a:spcPct val="107000"/>
              </a:lnSpc>
            </a:pPr>
            <a:r>
              <a:rPr lang="en-US" dirty="0">
                <a:latin typeface="Letter-join Print Plus 3"/>
                <a:cs typeface="Calibri"/>
              </a:rPr>
              <a:t> </a:t>
            </a:r>
          </a:p>
          <a:p>
            <a:pPr lvl="0">
              <a:lnSpc>
                <a:spcPct val="107000"/>
              </a:lnSpc>
            </a:pPr>
            <a:endParaRPr lang="en-US" sz="800" dirty="0">
              <a:latin typeface="Letter-join Print Plus 3"/>
              <a:cs typeface="Calibri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5383243-E85B-EFE2-A36F-C83D8DFD7D53}"/>
              </a:ext>
            </a:extLst>
          </p:cNvPr>
          <p:cNvSpPr txBox="1"/>
          <p:nvPr/>
        </p:nvSpPr>
        <p:spPr>
          <a:xfrm>
            <a:off x="5229230" y="6952250"/>
            <a:ext cx="4043383" cy="915572"/>
          </a:xfrm>
          <a:prstGeom prst="rect">
            <a:avLst/>
          </a:prstGeom>
          <a:noFill/>
          <a:ln w="38100">
            <a:solidFill>
              <a:srgbClr val="D86ECC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lvl="0" defTabSz="960120">
              <a:lnSpc>
                <a:spcPct val="107000"/>
              </a:lnSpc>
              <a:defRPr/>
            </a:pPr>
            <a:r>
              <a:rPr lang="en-US">
                <a:latin typeface="Letter-join Print Plus 3"/>
                <a:cs typeface="Calibri"/>
              </a:rPr>
              <a:t>14. Modern technology has changed </a:t>
            </a:r>
          </a:p>
          <a:p>
            <a:pPr lvl="0" defTabSz="960120">
              <a:lnSpc>
                <a:spcPct val="107000"/>
              </a:lnSpc>
              <a:defRPr/>
            </a:pPr>
            <a:r>
              <a:rPr lang="en-US">
                <a:latin typeface="Letter-join Print Plus 3"/>
                <a:cs typeface="Calibri"/>
              </a:rPr>
              <a:t>how we play and live.</a:t>
            </a:r>
          </a:p>
          <a:p>
            <a:pPr lvl="0" defTabSz="960120">
              <a:lnSpc>
                <a:spcPct val="107000"/>
              </a:lnSpc>
              <a:defRPr/>
            </a:pPr>
            <a:endParaRPr lang="en-GB" sz="1400">
              <a:latin typeface="Letter-join Print Plus 3"/>
              <a:cs typeface="Calibri"/>
            </a:endParaRPr>
          </a:p>
        </p:txBody>
      </p:sp>
      <p:pic>
        <p:nvPicPr>
          <p:cNvPr id="55" name="Picture 54" descr="A person with a white beard&#10;&#10;Description automatically generated">
            <a:extLst>
              <a:ext uri="{FF2B5EF4-FFF2-40B4-BE49-F238E27FC236}">
                <a16:creationId xmlns:a16="http://schemas.microsoft.com/office/drawing/2014/main" id="{B92915A5-9D1E-314D-021F-29F544A3890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41284" y="5579688"/>
            <a:ext cx="825627" cy="1141189"/>
          </a:xfrm>
          <a:prstGeom prst="rect">
            <a:avLst/>
          </a:prstGeom>
          <a:ln w="190500">
            <a:noFill/>
            <a:miter lim="800000"/>
          </a:ln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2D98748E-9665-DE73-783B-DBB9D5C5785A}"/>
              </a:ext>
            </a:extLst>
          </p:cNvPr>
          <p:cNvSpPr txBox="1"/>
          <p:nvPr/>
        </p:nvSpPr>
        <p:spPr>
          <a:xfrm>
            <a:off x="329800" y="9884461"/>
            <a:ext cx="4709325" cy="646331"/>
          </a:xfrm>
          <a:prstGeom prst="rect">
            <a:avLst/>
          </a:prstGeom>
          <a:noFill/>
          <a:ln w="38100">
            <a:solidFill>
              <a:srgbClr val="FBE3D6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Letter-join Print Plus 3"/>
              </a:rPr>
              <a:t>16. Shapes can be organic (irregular or imperfect).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7F13522-E978-8A67-F02D-17B421FDAC45}"/>
              </a:ext>
            </a:extLst>
          </p:cNvPr>
          <p:cNvSpPr txBox="1"/>
          <p:nvPr/>
        </p:nvSpPr>
        <p:spPr>
          <a:xfrm>
            <a:off x="329800" y="8499474"/>
            <a:ext cx="4709325" cy="1323439"/>
          </a:xfrm>
          <a:prstGeom prst="rect">
            <a:avLst/>
          </a:prstGeom>
          <a:noFill/>
          <a:ln w="38100">
            <a:solidFill>
              <a:srgbClr val="FBE3D6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Letter-join Print Plus 3"/>
              </a:rPr>
              <a:t>15. A line can be straight or curved. It can be:</a:t>
            </a:r>
          </a:p>
          <a:p>
            <a:endParaRPr lang="en-US" sz="400">
              <a:latin typeface="Letter-join Print Plus 3"/>
            </a:endParaRPr>
          </a:p>
          <a:p>
            <a:r>
              <a:rPr lang="en-US">
                <a:latin typeface="Letter-join Print Plus 3"/>
              </a:rPr>
              <a:t>- horizontal      - vertical    - diagonal</a:t>
            </a:r>
          </a:p>
          <a:p>
            <a:endParaRPr lang="en-US" sz="1400">
              <a:latin typeface="Letter-join Print Plus 3"/>
            </a:endParaRPr>
          </a:p>
          <a:p>
            <a:endParaRPr lang="en-US" sz="800">
              <a:latin typeface="Letter-join Print Plus 3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5E0BBD2-D05B-C8AD-DB70-33BB7F8C7F12}"/>
              </a:ext>
            </a:extLst>
          </p:cNvPr>
          <p:cNvSpPr txBox="1"/>
          <p:nvPr/>
        </p:nvSpPr>
        <p:spPr>
          <a:xfrm>
            <a:off x="5162719" y="8535761"/>
            <a:ext cx="4078118" cy="923330"/>
          </a:xfrm>
          <a:prstGeom prst="rect">
            <a:avLst/>
          </a:prstGeom>
          <a:noFill/>
          <a:ln w="38100">
            <a:solidFill>
              <a:srgbClr val="FBE3D6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Letter-join Print Plus 3"/>
              </a:rPr>
              <a:t>17. Geometric shapes have lines, </a:t>
            </a:r>
          </a:p>
          <a:p>
            <a:r>
              <a:rPr lang="en-US">
                <a:latin typeface="Letter-join Print Plus 3"/>
              </a:rPr>
              <a:t>curves or points.</a:t>
            </a:r>
          </a:p>
          <a:p>
            <a:endParaRPr lang="en-US" sz="1000">
              <a:latin typeface="Letter-join Print Plus 3"/>
            </a:endParaRPr>
          </a:p>
          <a:p>
            <a:endParaRPr lang="en-US" sz="800">
              <a:latin typeface="Letter-join Print Plus 3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1C514DC-45F4-EAE7-EFDC-6B606CF2C00A}"/>
              </a:ext>
            </a:extLst>
          </p:cNvPr>
          <p:cNvSpPr txBox="1"/>
          <p:nvPr/>
        </p:nvSpPr>
        <p:spPr>
          <a:xfrm>
            <a:off x="5162719" y="9542698"/>
            <a:ext cx="4097959" cy="923330"/>
          </a:xfrm>
          <a:prstGeom prst="rect">
            <a:avLst/>
          </a:prstGeom>
          <a:noFill/>
          <a:ln w="38100">
            <a:solidFill>
              <a:srgbClr val="FBE3D6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Letter-join Print Plus 3"/>
              </a:rPr>
              <a:t>18. A pattern </a:t>
            </a:r>
            <a:r>
              <a:rPr lang="en-US">
                <a:solidFill>
                  <a:schemeClr val="dk1"/>
                </a:solidFill>
                <a:latin typeface="Letter-join Print Plus 3"/>
              </a:rPr>
              <a:t>uses a repeated design or a motif, created using line, shape, </a:t>
            </a:r>
            <a:r>
              <a:rPr lang="en-US" err="1">
                <a:solidFill>
                  <a:schemeClr val="dk1"/>
                </a:solidFill>
                <a:latin typeface="Letter-join Print Plus 3"/>
              </a:rPr>
              <a:t>colour</a:t>
            </a:r>
            <a:r>
              <a:rPr lang="en-US">
                <a:solidFill>
                  <a:schemeClr val="dk1"/>
                </a:solidFill>
                <a:latin typeface="Letter-join Print Plus 3"/>
              </a:rPr>
              <a:t> or tone. 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02E4348-1559-AD3A-E82C-97252BF4DB80}"/>
              </a:ext>
            </a:extLst>
          </p:cNvPr>
          <p:cNvSpPr txBox="1"/>
          <p:nvPr/>
        </p:nvSpPr>
        <p:spPr>
          <a:xfrm>
            <a:off x="414861" y="6949090"/>
            <a:ext cx="4738750" cy="915572"/>
          </a:xfrm>
          <a:prstGeom prst="rect">
            <a:avLst/>
          </a:prstGeom>
          <a:noFill/>
          <a:ln w="38100">
            <a:solidFill>
              <a:srgbClr val="D86ECC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>
                <a:latin typeface="Letter-join Print Plus 3"/>
                <a:cs typeface="Calibri"/>
              </a:rPr>
              <a:t>13. Some toys have changed but some toys </a:t>
            </a:r>
          </a:p>
          <a:p>
            <a:pPr lvl="0">
              <a:lnSpc>
                <a:spcPct val="107000"/>
              </a:lnSpc>
            </a:pPr>
            <a:r>
              <a:rPr lang="en-US">
                <a:latin typeface="Letter-join Print Plus 3"/>
                <a:cs typeface="Calibri"/>
              </a:rPr>
              <a:t>have stayed the same over time. </a:t>
            </a:r>
          </a:p>
          <a:p>
            <a:pPr lvl="0">
              <a:lnSpc>
                <a:spcPct val="107000"/>
              </a:lnSpc>
            </a:pPr>
            <a:endParaRPr lang="en-US" sz="1400">
              <a:highlight>
                <a:srgbClr val="FFFFFF"/>
              </a:highlight>
              <a:latin typeface="Letter-join Print Plus 3"/>
              <a:cs typeface="Calibri"/>
            </a:endParaRPr>
          </a:p>
        </p:txBody>
      </p:sp>
      <p:pic>
        <p:nvPicPr>
          <p:cNvPr id="18" name="Picture 17" descr="A brown teddy bear with blue eyes&#10;&#10;Description automatically generated">
            <a:extLst>
              <a:ext uri="{FF2B5EF4-FFF2-40B4-BE49-F238E27FC236}">
                <a16:creationId xmlns:a16="http://schemas.microsoft.com/office/drawing/2014/main" id="{DCA5C1BA-F404-3ADA-D77E-993C1474EC7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35550" y="7208277"/>
            <a:ext cx="654814" cy="66354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588793F5-B9C4-854E-EE7C-7BBB713FB37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35677" y="5549196"/>
            <a:ext cx="864751" cy="1225763"/>
          </a:xfrm>
          <a:prstGeom prst="rect">
            <a:avLst/>
          </a:prstGeom>
        </p:spPr>
      </p:pic>
      <p:pic>
        <p:nvPicPr>
          <p:cNvPr id="16" name="Picture 15" descr="A green phone receiver on a black background&#10;&#10;Description automatically generated">
            <a:extLst>
              <a:ext uri="{FF2B5EF4-FFF2-40B4-BE49-F238E27FC236}">
                <a16:creationId xmlns:a16="http://schemas.microsoft.com/office/drawing/2014/main" id="{ED64D45B-E95E-949C-104E-6E42BFC5443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97086" y="6370033"/>
            <a:ext cx="349463" cy="34492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2922658-8480-EA76-D5E1-9C11D41D0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018" y="6190101"/>
            <a:ext cx="488191" cy="47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415FAE0-BECB-7AD2-5573-9D7E1299138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45718" y="6233271"/>
            <a:ext cx="264131" cy="466235"/>
          </a:xfrm>
          <a:prstGeom prst="rect">
            <a:avLst/>
          </a:prstGeom>
        </p:spPr>
      </p:pic>
      <p:pic>
        <p:nvPicPr>
          <p:cNvPr id="56" name="Picture 55" descr="A person in black shirt holding a cell phone&#10;&#10;Description automatically generated">
            <a:extLst>
              <a:ext uri="{FF2B5EF4-FFF2-40B4-BE49-F238E27FC236}">
                <a16:creationId xmlns:a16="http://schemas.microsoft.com/office/drawing/2014/main" id="{40726520-E7B9-B893-E2A4-DFA1703B33F4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772361" y="5560845"/>
            <a:ext cx="860354" cy="1160032"/>
          </a:xfrm>
          <a:prstGeom prst="rect">
            <a:avLst/>
          </a:prstGeom>
          <a:ln w="190500">
            <a:noFill/>
            <a:miter lim="800000"/>
          </a:ln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DCBEE2AA-584F-147A-0E64-AC1C7827B8EE}"/>
              </a:ext>
            </a:extLst>
          </p:cNvPr>
          <p:cNvSpPr txBox="1"/>
          <p:nvPr/>
        </p:nvSpPr>
        <p:spPr>
          <a:xfrm>
            <a:off x="7082053" y="11169301"/>
            <a:ext cx="2204347" cy="1477328"/>
          </a:xfrm>
          <a:prstGeom prst="rect">
            <a:avLst/>
          </a:prstGeom>
          <a:noFill/>
          <a:ln w="38100">
            <a:solidFill>
              <a:srgbClr val="C1E5F5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Letter-join Print Plus 3"/>
              </a:rPr>
              <a:t>22. </a:t>
            </a:r>
            <a:r>
              <a:rPr lang="en-US">
                <a:solidFill>
                  <a:schemeClr val="dk1"/>
                </a:solidFill>
                <a:latin typeface="Letter-join Print Plus 3"/>
              </a:rPr>
              <a:t>Design criteria tells us what must be included in the design and </a:t>
            </a:r>
          </a:p>
          <a:p>
            <a:r>
              <a:rPr lang="en-US">
                <a:solidFill>
                  <a:schemeClr val="dk1"/>
                </a:solidFill>
                <a:latin typeface="Letter-join Print Plus 3"/>
              </a:rPr>
              <a:t>product.</a:t>
            </a:r>
            <a:endParaRPr lang="en-GB">
              <a:latin typeface="Letter-join Print Plus 3"/>
            </a:endParaRPr>
          </a:p>
        </p:txBody>
      </p:sp>
      <p:pic>
        <p:nvPicPr>
          <p:cNvPr id="20" name="Picture 19" descr="A video game console and controller&#10;&#10;Description automatically generated">
            <a:extLst>
              <a:ext uri="{FF2B5EF4-FFF2-40B4-BE49-F238E27FC236}">
                <a16:creationId xmlns:a16="http://schemas.microsoft.com/office/drawing/2014/main" id="{22FC0459-1B22-13DD-60B6-B6D4D74A3EA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526004" y="7260604"/>
            <a:ext cx="578885" cy="578885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E7E870BD-2021-54DA-3E7C-264E097A2535}"/>
              </a:ext>
            </a:extLst>
          </p:cNvPr>
          <p:cNvSpPr txBox="1"/>
          <p:nvPr/>
        </p:nvSpPr>
        <p:spPr>
          <a:xfrm>
            <a:off x="4771756" y="11162416"/>
            <a:ext cx="2221357" cy="1477328"/>
          </a:xfrm>
          <a:prstGeom prst="rect">
            <a:avLst/>
          </a:prstGeom>
          <a:noFill/>
          <a:ln w="38100">
            <a:solidFill>
              <a:srgbClr val="C1E5F5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latin typeface="Letter-join Print Plus 3"/>
              </a:rPr>
              <a:t>21. </a:t>
            </a:r>
            <a:r>
              <a:rPr lang="en-US" dirty="0">
                <a:solidFill>
                  <a:schemeClr val="dk1"/>
                </a:solidFill>
                <a:latin typeface="Letter-join Print Plus 3"/>
              </a:rPr>
              <a:t>We follow a plan so the final product looks and functions in the planned</a:t>
            </a:r>
          </a:p>
          <a:p>
            <a:r>
              <a:rPr lang="en-US" dirty="0">
                <a:solidFill>
                  <a:schemeClr val="dk1"/>
                </a:solidFill>
                <a:latin typeface="Letter-join Print Plus 3"/>
              </a:rPr>
              <a:t>way. 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7D8E226-B514-C5C2-FC8D-42B2E3F93396}"/>
              </a:ext>
            </a:extLst>
          </p:cNvPr>
          <p:cNvSpPr txBox="1"/>
          <p:nvPr/>
        </p:nvSpPr>
        <p:spPr>
          <a:xfrm>
            <a:off x="2556902" y="11170446"/>
            <a:ext cx="2125914" cy="1477328"/>
          </a:xfrm>
          <a:prstGeom prst="rect">
            <a:avLst/>
          </a:prstGeom>
          <a:noFill/>
          <a:ln w="38100">
            <a:solidFill>
              <a:srgbClr val="C1E5F5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Letter-join Print Plus 3"/>
              </a:rPr>
              <a:t>20. </a:t>
            </a:r>
            <a:r>
              <a:rPr lang="en-US">
                <a:solidFill>
                  <a:schemeClr val="dk1"/>
                </a:solidFill>
                <a:latin typeface="Letter-join Print Plus 3"/>
              </a:rPr>
              <a:t>A plan is talking about how you want to make your product. </a:t>
            </a:r>
          </a:p>
          <a:p>
            <a:endParaRPr lang="en-US">
              <a:solidFill>
                <a:schemeClr val="dk1"/>
              </a:solidFill>
              <a:latin typeface="Letter-join Print Plus 3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2300F4F-F4D3-1118-AE80-D8437AEFA8DD}"/>
              </a:ext>
            </a:extLst>
          </p:cNvPr>
          <p:cNvSpPr txBox="1"/>
          <p:nvPr/>
        </p:nvSpPr>
        <p:spPr>
          <a:xfrm>
            <a:off x="342047" y="11162416"/>
            <a:ext cx="2125914" cy="1477328"/>
          </a:xfrm>
          <a:prstGeom prst="rect">
            <a:avLst/>
          </a:prstGeom>
          <a:noFill/>
          <a:ln w="38100">
            <a:solidFill>
              <a:srgbClr val="C1E5F5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Letter-join Print Plus 3"/>
              </a:rPr>
              <a:t>19. </a:t>
            </a:r>
            <a:r>
              <a:rPr lang="en-US">
                <a:solidFill>
                  <a:schemeClr val="dk1"/>
                </a:solidFill>
                <a:latin typeface="Letter-join Print Plus 3"/>
              </a:rPr>
              <a:t>Exploring focuses on what works well and not so well, to create new products </a:t>
            </a:r>
            <a:endParaRPr lang="en-GB">
              <a:latin typeface="Letter-join Print Plus 3"/>
            </a:endParaRPr>
          </a:p>
        </p:txBody>
      </p:sp>
      <p:pic>
        <p:nvPicPr>
          <p:cNvPr id="19" name="Picture 18" descr="A colorful pattern with black border&#10;&#10;Description automatically generated">
            <a:extLst>
              <a:ext uri="{FF2B5EF4-FFF2-40B4-BE49-F238E27FC236}">
                <a16:creationId xmlns:a16="http://schemas.microsoft.com/office/drawing/2014/main" id="{96026408-AB77-855B-5B3E-68A5C4D9EB09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639110" y="9916711"/>
            <a:ext cx="434943" cy="434943"/>
          </a:xfrm>
          <a:prstGeom prst="rect">
            <a:avLst/>
          </a:prstGeom>
        </p:spPr>
      </p:pic>
      <p:pic>
        <p:nvPicPr>
          <p:cNvPr id="32" name="Picture 31" descr="A magnifying glass with a drop of liquid&#10;&#10;Description automatically generated">
            <a:extLst>
              <a:ext uri="{FF2B5EF4-FFF2-40B4-BE49-F238E27FC236}">
                <a16:creationId xmlns:a16="http://schemas.microsoft.com/office/drawing/2014/main" id="{8E59BFDF-C0D7-B640-ED14-6C019A2BA769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946549" y="12157600"/>
            <a:ext cx="468770" cy="462682"/>
          </a:xfrm>
          <a:prstGeom prst="rect">
            <a:avLst/>
          </a:prstGeom>
        </p:spPr>
      </p:pic>
      <p:pic>
        <p:nvPicPr>
          <p:cNvPr id="36" name="Picture 35" descr="A white and black rectangular objec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A199EFD-EEE1-AAC8-C7BD-9BD071B80CF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004128" y="12062962"/>
            <a:ext cx="564652" cy="557319"/>
          </a:xfrm>
          <a:prstGeom prst="rect">
            <a:avLst/>
          </a:prstGeom>
        </p:spPr>
      </p:pic>
      <p:pic>
        <p:nvPicPr>
          <p:cNvPr id="34" name="Picture 33" descr="A stick figure with a box&#10;&#10;Description automatically generated">
            <a:extLst>
              <a:ext uri="{FF2B5EF4-FFF2-40B4-BE49-F238E27FC236}">
                <a16:creationId xmlns:a16="http://schemas.microsoft.com/office/drawing/2014/main" id="{9F5FF5CA-8F2F-0C34-A28A-0C413AAA6FA8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506481" y="12016989"/>
            <a:ext cx="387037" cy="554997"/>
          </a:xfrm>
          <a:prstGeom prst="rect">
            <a:avLst/>
          </a:prstGeom>
        </p:spPr>
      </p:pic>
      <p:pic>
        <p:nvPicPr>
          <p:cNvPr id="38" name="Picture 37" descr="A person pointing at a list&#10;&#10;Description automatically generated">
            <a:extLst>
              <a:ext uri="{FF2B5EF4-FFF2-40B4-BE49-F238E27FC236}">
                <a16:creationId xmlns:a16="http://schemas.microsoft.com/office/drawing/2014/main" id="{12DFB81A-F154-11F3-640F-E827EC6C0BEA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505909" y="12016989"/>
            <a:ext cx="598980" cy="591201"/>
          </a:xfrm>
          <a:prstGeom prst="rect">
            <a:avLst/>
          </a:prstGeom>
        </p:spPr>
      </p:pic>
      <p:pic>
        <p:nvPicPr>
          <p:cNvPr id="23" name="Picture 2" descr="Image result for organic shape">
            <a:extLst>
              <a:ext uri="{FF2B5EF4-FFF2-40B4-BE49-F238E27FC236}">
                <a16:creationId xmlns:a16="http://schemas.microsoft.com/office/drawing/2014/main" id="{AE2CD7B0-0C3F-7B90-FEF8-0D2461B85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791" y="9984540"/>
            <a:ext cx="700517" cy="469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group of colorful shapes&#10;&#10;Description automatically generated">
            <a:extLst>
              <a:ext uri="{FF2B5EF4-FFF2-40B4-BE49-F238E27FC236}">
                <a16:creationId xmlns:a16="http://schemas.microsoft.com/office/drawing/2014/main" id="{7EFCB6CF-3F24-3D3C-8301-49F085A6130B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8466876" y="8646817"/>
            <a:ext cx="733552" cy="72390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80A6FE2C-F71B-B4DC-AA98-93C0AC0558E4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656846" y="9411511"/>
            <a:ext cx="367767" cy="37280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869297B-7569-70B6-86FC-9E2E8C65644E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047708" y="9435818"/>
            <a:ext cx="367767" cy="336373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2E8FEDC1-EDE0-BD99-9E0A-417A0E3DA6FD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864273" y="9390107"/>
            <a:ext cx="484648" cy="372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13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8AC8DF0-E98E-7951-053A-69DF4EABCB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8356472"/>
              </p:ext>
            </p:extLst>
          </p:nvPr>
        </p:nvGraphicFramePr>
        <p:xfrm>
          <a:off x="107878" y="53939"/>
          <a:ext cx="9127730" cy="123921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7897">
                  <a:extLst>
                    <a:ext uri="{9D8B030D-6E8A-4147-A177-3AD203B41FA5}">
                      <a16:colId xmlns:a16="http://schemas.microsoft.com/office/drawing/2014/main" val="1455723268"/>
                    </a:ext>
                  </a:extLst>
                </a:gridCol>
                <a:gridCol w="1601304">
                  <a:extLst>
                    <a:ext uri="{9D8B030D-6E8A-4147-A177-3AD203B41FA5}">
                      <a16:colId xmlns:a16="http://schemas.microsoft.com/office/drawing/2014/main" val="3273067655"/>
                    </a:ext>
                  </a:extLst>
                </a:gridCol>
                <a:gridCol w="6298529">
                  <a:extLst>
                    <a:ext uri="{9D8B030D-6E8A-4147-A177-3AD203B41FA5}">
                      <a16:colId xmlns:a16="http://schemas.microsoft.com/office/drawing/2014/main" val="2509883937"/>
                    </a:ext>
                  </a:extLst>
                </a:gridCol>
              </a:tblGrid>
              <a:tr h="756009">
                <a:tc gridSpan="3">
                  <a:txBody>
                    <a:bodyPr/>
                    <a:lstStyle/>
                    <a:p>
                      <a:pPr algn="ctr"/>
                      <a:r>
                        <a:rPr lang="en-US" sz="2100" b="1">
                          <a:latin typeface="Letter-join Print Plus 3" panose="02000805000000020003" pitchFamily="50" charset="0"/>
                          <a:ea typeface="Wandohope"/>
                        </a:rPr>
                        <a:t>Year 1 Autumn Term</a:t>
                      </a:r>
                    </a:p>
                    <a:p>
                      <a:pPr algn="ctr"/>
                      <a:r>
                        <a:rPr lang="en-US" sz="2100" b="1">
                          <a:latin typeface="Letter-join Print Plus 3" panose="02000805000000020003" pitchFamily="50" charset="0"/>
                          <a:ea typeface="Wandohope"/>
                        </a:rPr>
                        <a:t>What has changed and what has stayed the same?</a:t>
                      </a:r>
                      <a:endParaRPr lang="en-GB" sz="2100" b="1">
                        <a:latin typeface="Letter-join Print Plus 3" panose="02000805000000020003" pitchFamily="50" charset="0"/>
                        <a:ea typeface="Wandohope" panose="020B0503020000020004" pitchFamily="18" charset="-128"/>
                      </a:endParaRPr>
                    </a:p>
                  </a:txBody>
                  <a:tcPr marL="118169" marR="118169" marT="59084" marB="59084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1643097"/>
                  </a:ext>
                </a:extLst>
              </a:tr>
              <a:tr h="48417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b="1">
                          <a:latin typeface="Letter-join Print Plus 3"/>
                        </a:rPr>
                        <a:t>History Key Vocabulary</a:t>
                      </a:r>
                    </a:p>
                  </a:txBody>
                  <a:tcPr marL="118169" marR="118169" marT="59084" marB="59084">
                    <a:solidFill>
                      <a:srgbClr val="D86E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2322772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artefact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Something of great importance. 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2945442686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Letter-join Print Plus 3" panose="02000805000000020003" pitchFamily="50" charset="0"/>
                        </a:rPr>
                        <a:t>fact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Something that is true.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598151383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Letter-join Print Plus 3" panose="02000805000000020003" pitchFamily="50" charset="0"/>
                        </a:rPr>
                        <a:t>fiction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Something that is not true.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763509421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chronological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marL="0" marR="0" lvl="0" indent="0" algn="l" defTabSz="960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latin typeface="Letter-join Print Plus 3"/>
                        </a:rPr>
                        <a:t>Things placed in order of time.</a:t>
                      </a:r>
                    </a:p>
                    <a:p>
                      <a:endParaRPr lang="en-US" sz="1800">
                        <a:latin typeface="Letter-join Print Plus 3"/>
                      </a:endParaRP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49782764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decade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A period of 10 years.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295522087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century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A period of 100 years. 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1021520409"/>
                  </a:ext>
                </a:extLst>
              </a:tr>
              <a:tr h="577385">
                <a:tc>
                  <a:txBody>
                    <a:bodyPr/>
                    <a:lstStyle/>
                    <a:p>
                      <a:endParaRPr lang="en-US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past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Something that has already happened.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1338468280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US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>
                          <a:latin typeface="Letter-join Print Plus 3"/>
                        </a:rPr>
                        <a:t>present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Something that is happening now.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289206162"/>
                  </a:ext>
                </a:extLst>
              </a:tr>
              <a:tr h="625875">
                <a:tc>
                  <a:txBody>
                    <a:bodyPr/>
                    <a:lstStyle/>
                    <a:p>
                      <a:endParaRPr lang="en-US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future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Something that hasn’t happened yet.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763046389"/>
                  </a:ext>
                </a:extLst>
              </a:tr>
              <a:tr h="38559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b="1">
                          <a:latin typeface="Letter-join Print Plus 3"/>
                        </a:rPr>
                        <a:t>Art Key Vocabulary </a:t>
                      </a:r>
                      <a:endParaRPr lang="en-GB" sz="1800" b="1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002089"/>
                  </a:ext>
                </a:extLst>
              </a:tr>
              <a:tr h="39790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line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A long, narrow marking.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1604219719"/>
                  </a:ext>
                </a:extLst>
              </a:tr>
              <a:tr h="502102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geometric shape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800">
                          <a:latin typeface="Letter-join Print Plus 3"/>
                        </a:rPr>
                        <a:t>A shape that has lines, curves and points.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710745585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latin typeface="Letter-join Print Plus 3"/>
                        </a:rPr>
                        <a:t>organic shape</a:t>
                      </a:r>
                      <a:endParaRPr lang="en-US"/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A shape that is free-flowing, irregular and asymmetrical. It resembles forms of nature.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4283001630"/>
                  </a:ext>
                </a:extLst>
              </a:tr>
              <a:tr h="397900">
                <a:tc gridSpan="3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800" b="1">
                          <a:latin typeface="Letter-join Print Plus 3"/>
                        </a:rPr>
                        <a:t>Design and Technology Key Vocabulary</a:t>
                      </a:r>
                      <a:endParaRPr lang="en-GB" sz="1800" b="1">
                        <a:latin typeface="Letter-join Print Plus 3"/>
                      </a:endParaRPr>
                    </a:p>
                  </a:txBody>
                  <a:tcPr marL="118169" marR="118169" marT="59084" marB="59084">
                    <a:solidFill>
                      <a:srgbClr val="C1E5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>
                        <a:latin typeface="Letter-join Print Plus 3" panose="02000805000000020003" pitchFamily="50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51130"/>
                  </a:ext>
                </a:extLst>
              </a:tr>
              <a:tr h="650683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Letter-join Print Plus 3"/>
                        </a:rPr>
                        <a:t>design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A drawing to show how a product is going to look and work.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898396949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plan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Thinking about how to do something before you do it.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2313482627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purpose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The reason for creating something. </a:t>
                      </a:r>
                    </a:p>
                    <a:p>
                      <a:endParaRPr lang="en-US" sz="1800">
                        <a:latin typeface="Letter-join Print Plus 3"/>
                      </a:endParaRP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2396421357"/>
                  </a:ext>
                </a:extLst>
              </a:tr>
              <a:tr h="676430">
                <a:tc>
                  <a:txBody>
                    <a:bodyPr/>
                    <a:lstStyle/>
                    <a:p>
                      <a:endParaRPr lang="en-GB" sz="1800">
                        <a:latin typeface="Letter-join Print Plus 3" panose="02000805000000020003" pitchFamily="50" charset="0"/>
                      </a:endParaRP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Letter-join Print Plus 3"/>
                        </a:rPr>
                        <a:t>evaluate</a:t>
                      </a:r>
                    </a:p>
                  </a:txBody>
                  <a:tcPr marL="118169" marR="118169" marT="59084" marB="59084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Letter-join Print Plus 3"/>
                        </a:rPr>
                        <a:t>Reflecting on how you have done something and if you could make it better.</a:t>
                      </a:r>
                    </a:p>
                  </a:txBody>
                  <a:tcPr marL="118169" marR="118169" marT="59084" marB="59084"/>
                </a:tc>
                <a:extLst>
                  <a:ext uri="{0D108BD9-81ED-4DB2-BD59-A6C34878D82A}">
                    <a16:rowId xmlns:a16="http://schemas.microsoft.com/office/drawing/2014/main" val="389929030"/>
                  </a:ext>
                </a:extLst>
              </a:tr>
            </a:tbl>
          </a:graphicData>
        </a:graphic>
      </p:graphicFrame>
      <p:sp>
        <p:nvSpPr>
          <p:cNvPr id="5" name="Freeform 2">
            <a:extLst>
              <a:ext uri="{FF2B5EF4-FFF2-40B4-BE49-F238E27FC236}">
                <a16:creationId xmlns:a16="http://schemas.microsoft.com/office/drawing/2014/main" id="{03980C8F-8F2B-3C83-015E-69C8B31E8615}"/>
              </a:ext>
            </a:extLst>
          </p:cNvPr>
          <p:cNvSpPr/>
          <p:nvPr/>
        </p:nvSpPr>
        <p:spPr>
          <a:xfrm>
            <a:off x="5987601" y="746812"/>
            <a:ext cx="465231" cy="465231"/>
          </a:xfrm>
          <a:custGeom>
            <a:avLst/>
            <a:gdLst/>
            <a:ahLst/>
            <a:cxnLst/>
            <a:rect l="l" t="t" r="r" b="b"/>
            <a:pathLst>
              <a:path w="4847696" h="4584234">
                <a:moveTo>
                  <a:pt x="0" y="0"/>
                </a:moveTo>
                <a:lnTo>
                  <a:pt x="4847696" y="0"/>
                </a:lnTo>
                <a:lnTo>
                  <a:pt x="4847696" y="4584234"/>
                </a:lnTo>
                <a:lnTo>
                  <a:pt x="0" y="45842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0956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21913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32869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43825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54782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65738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76695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87651" algn="l" defTabSz="610956" rtl="0" eaLnBrk="1" latinLnBrk="0" hangingPunct="1">
              <a:defRPr sz="24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81679"/>
            <a:endParaRPr lang="en-GB" sz="3108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5" name="Picture 3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632F973-7422-743B-BD77-7AFBB2413D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577" y="7205786"/>
            <a:ext cx="383791" cy="4214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18AD58F-C785-6DD2-E90A-97F9C37944E5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60294" y="9353131"/>
            <a:ext cx="465579" cy="42723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59D76B4-81E1-715C-9CAC-4AF20F107E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348" y="9792408"/>
            <a:ext cx="540584" cy="5334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D42C01F-EAC0-E45B-BAF5-27DB0227A7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313" y="10452907"/>
            <a:ext cx="425642" cy="5583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2CF1F9-D367-AEA2-299A-99C666D5BA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294" y="11836294"/>
            <a:ext cx="547679" cy="5334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1DBFFF-132B-0586-6F82-08F7D4D730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3142" y="6621013"/>
            <a:ext cx="689240" cy="5847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60D4EC-1BB2-0A89-09B0-E94DB9F851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4590" y="5372941"/>
            <a:ext cx="664457" cy="5334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17B40DD-AC16-41FE-4765-ED36AF2312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3142" y="5950844"/>
            <a:ext cx="607342" cy="60279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787E303-73E4-B3C1-DBF5-1DE78C6B2F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5258" y="2691758"/>
            <a:ext cx="437008" cy="53349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375C5C-D1C8-AD97-96EF-06EAC96687D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2313" y="2067724"/>
            <a:ext cx="533490" cy="53349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2EBD17A-95F4-550A-A65B-A112DC354884}"/>
              </a:ext>
            </a:extLst>
          </p:cNvPr>
          <p:cNvCxnSpPr/>
          <p:nvPr/>
        </p:nvCxnSpPr>
        <p:spPr>
          <a:xfrm>
            <a:off x="304590" y="7806088"/>
            <a:ext cx="78779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27946DEA-DD00-E1CA-5AEE-592507CF6BC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6027" y="3330749"/>
            <a:ext cx="705894" cy="705894"/>
          </a:xfrm>
          <a:prstGeom prst="rect">
            <a:avLst/>
          </a:prstGeom>
        </p:spPr>
      </p:pic>
      <p:pic>
        <p:nvPicPr>
          <p:cNvPr id="13" name="Picture 12" descr="A black and white logo&#10;&#10;Description automatically generated">
            <a:extLst>
              <a:ext uri="{FF2B5EF4-FFF2-40B4-BE49-F238E27FC236}">
                <a16:creationId xmlns:a16="http://schemas.microsoft.com/office/drawing/2014/main" id="{05761A1B-10AC-2C15-A4BE-D68E141DB8A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5226" y="4718330"/>
            <a:ext cx="410950" cy="57076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0526264-824C-A180-CD7D-0F2E9F60AD2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0526" y="4017126"/>
            <a:ext cx="405650" cy="633828"/>
          </a:xfrm>
          <a:prstGeom prst="rect">
            <a:avLst/>
          </a:prstGeom>
        </p:spPr>
      </p:pic>
      <p:pic>
        <p:nvPicPr>
          <p:cNvPr id="15" name="Picture 14" descr="A group of colorful shapes&#10;&#10;Description automatically generated">
            <a:extLst>
              <a:ext uri="{FF2B5EF4-FFF2-40B4-BE49-F238E27FC236}">
                <a16:creationId xmlns:a16="http://schemas.microsoft.com/office/drawing/2014/main" id="{F2C6BCF1-7D95-F15D-BE9C-FE2EC08BF76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22723" y="8083116"/>
            <a:ext cx="563381" cy="55596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59D0398-06CE-2657-C4E9-F66D86147C4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46027" y="10994168"/>
            <a:ext cx="661310" cy="661310"/>
          </a:xfrm>
          <a:prstGeom prst="rect">
            <a:avLst/>
          </a:prstGeom>
        </p:spPr>
      </p:pic>
      <p:pic>
        <p:nvPicPr>
          <p:cNvPr id="1026" name="Picture 2" descr="Image result for organic shape">
            <a:extLst>
              <a:ext uri="{FF2B5EF4-FFF2-40B4-BE49-F238E27FC236}">
                <a16:creationId xmlns:a16="http://schemas.microsoft.com/office/drawing/2014/main" id="{ECFE664A-0DA6-CC1E-AACB-1D4AC439E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90" y="8754520"/>
            <a:ext cx="893578" cy="59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Rectangle&#10;&#10;Description automatically generated with low confidence">
            <a:extLst>
              <a:ext uri="{FF2B5EF4-FFF2-40B4-BE49-F238E27FC236}">
                <a16:creationId xmlns:a16="http://schemas.microsoft.com/office/drawing/2014/main" id="{AA3CD0CE-A363-DBB9-F040-FD50AE2082A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94" y="1353142"/>
            <a:ext cx="547960" cy="547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5674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0c93afc-db9f-49c6-8b90-072a18e611e7" xsi:nil="true"/>
    <lcf76f155ced4ddcb4097134ff3c332f xmlns="5180294a-7423-44ef-901b-9319f189559e">
      <Terms xmlns="http://schemas.microsoft.com/office/infopath/2007/PartnerControls"/>
    </lcf76f155ced4ddcb4097134ff3c332f>
    <Sketchbooks xmlns="5180294a-7423-44ef-901b-9319f189559e" xsi:nil="true"/>
    <SharedWithUsers xmlns="00c93afc-db9f-49c6-8b90-072a18e611e7">
      <UserInfo>
        <DisplayName>James Derry</DisplayName>
        <AccountId>647</AccountId>
        <AccountType/>
      </UserInfo>
      <UserInfo>
        <DisplayName>Lauren Rook</DisplayName>
        <AccountId>653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45E64258CDBE49B7B6F772E73FC357" ma:contentTypeVersion="20" ma:contentTypeDescription="Create a new document." ma:contentTypeScope="" ma:versionID="e8151c6665fa5fefca08815cd4760d18">
  <xsd:schema xmlns:xsd="http://www.w3.org/2001/XMLSchema" xmlns:xs="http://www.w3.org/2001/XMLSchema" xmlns:p="http://schemas.microsoft.com/office/2006/metadata/properties" xmlns:ns2="5180294a-7423-44ef-901b-9319f189559e" xmlns:ns3="00c93afc-db9f-49c6-8b90-072a18e611e7" targetNamespace="http://schemas.microsoft.com/office/2006/metadata/properties" ma:root="true" ma:fieldsID="f690784db752ce59fe63ed2618492758" ns2:_="" ns3:_="">
    <xsd:import namespace="5180294a-7423-44ef-901b-9319f189559e"/>
    <xsd:import namespace="00c93afc-db9f-49c6-8b90-072a18e611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Sketchbook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80294a-7423-44ef-901b-9319f18955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Sketchbooks" ma:index="24" nillable="true" ma:displayName="Sketch books" ma:format="Dropdown" ma:internalName="Sketchbooks">
      <xsd:simpleType>
        <xsd:restriction base="dms:Text">
          <xsd:maxLength value="255"/>
        </xsd:restriction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c93afc-db9f-49c6-8b90-072a18e611e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0dc6c109-2f72-4737-9bc9-d014a877bd29}" ma:internalName="TaxCatchAll" ma:showField="CatchAllData" ma:web="00c93afc-db9f-49c6-8b90-072a18e611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E0C7C7-5EAD-42B6-AE3E-9085CDE14582}">
  <ds:schemaRefs>
    <ds:schemaRef ds:uri="00c93afc-db9f-49c6-8b90-072a18e611e7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  <ds:schemaRef ds:uri="5180294a-7423-44ef-901b-9319f189559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C7AE376-E1FC-441D-AF92-A1C450C6E3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180294a-7423-44ef-901b-9319f189559e"/>
    <ds:schemaRef ds:uri="00c93afc-db9f-49c6-8b90-072a18e611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0E7F856-E0B3-4500-81F0-8F3072351315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2b3cc4e0-ed44-4e13-a3ee-4473b957021a}" enabled="0" method="" siteId="{2b3cc4e0-ed44-4e13-a3ee-4473b957021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</TotalTime>
  <Words>775</Words>
  <Application>Microsoft Office PowerPoint</Application>
  <PresentationFormat>A3 Paper (297x420 mm)</PresentationFormat>
  <Paragraphs>196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Letter-join Print Plus 3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Rosie Clapham</dc:creator>
  <cp:lastModifiedBy>Rosie Clapham</cp:lastModifiedBy>
  <cp:revision>2</cp:revision>
  <cp:lastPrinted>2024-07-24T13:24:40Z</cp:lastPrinted>
  <dcterms:created xsi:type="dcterms:W3CDTF">2023-01-17T13:04:13Z</dcterms:created>
  <dcterms:modified xsi:type="dcterms:W3CDTF">2026-01-20T19:35:30Z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0x0101006D45E64258CDBE49B7B6F772E73FC357</vt:lpwstr>
  </property>
  <property fmtid="{D5CDD505-2E9C-101B-9397-08002B2CF9AE}" pid="3" name="MediaServiceImageTags">
    <vt:lpwstr/>
  </property>
</Properties>
</file>