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7"/>
  </p:notesMasterIdLst>
  <p:sldIdLst>
    <p:sldId id="259" r:id="rId5"/>
    <p:sldId id="257" r:id="rId6"/>
  </p:sldIdLst>
  <p:sldSz cx="9601200" cy="128016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47"/>
    <a:srgbClr val="FFCD2F"/>
    <a:srgbClr val="9900FF"/>
    <a:srgbClr val="9966FF"/>
    <a:srgbClr val="CC99FF"/>
    <a:srgbClr val="9999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2" d="100"/>
          <a:sy n="42" d="100"/>
        </p:scale>
        <p:origin x="256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9ADD4D12-6A00-4252-AA4F-B65F6085153E}" type="datetimeFigureOut">
              <a:rPr lang="en-GB" smtClean="0"/>
              <a:t>20/01/2026</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B9DDECD-A001-49D7-8F4F-5371D5605682}" type="slidenum">
              <a:rPr lang="en-GB" smtClean="0"/>
              <a:t>‹#›</a:t>
            </a:fld>
            <a:endParaRPr lang="en-GB"/>
          </a:p>
        </p:txBody>
      </p:sp>
    </p:spTree>
    <p:extLst>
      <p:ext uri="{BB962C8B-B14F-4D97-AF65-F5344CB8AC3E}">
        <p14:creationId xmlns:p14="http://schemas.microsoft.com/office/powerpoint/2010/main" val="1541339373"/>
      </p:ext>
    </p:extLst>
  </p:cSld>
  <p:clrMap bg1="lt1" tx1="dk1" bg2="lt2" tx2="dk2" accent1="accent1" accent2="accent2" accent3="accent3" accent4="accent4" accent5="accent5" accent6="accent6" hlink="hlink" folHlink="folHlink"/>
  <p:notesStyle>
    <a:lvl1pPr marL="0" algn="l" defTabSz="1221692" rtl="0" eaLnBrk="1" latinLnBrk="0" hangingPunct="1">
      <a:defRPr sz="1604" kern="1200">
        <a:solidFill>
          <a:schemeClr val="tx1"/>
        </a:solidFill>
        <a:latin typeface="+mn-lt"/>
        <a:ea typeface="+mn-ea"/>
        <a:cs typeface="+mn-cs"/>
      </a:defRPr>
    </a:lvl1pPr>
    <a:lvl2pPr marL="610845" algn="l" defTabSz="1221692" rtl="0" eaLnBrk="1" latinLnBrk="0" hangingPunct="1">
      <a:defRPr sz="1604" kern="1200">
        <a:solidFill>
          <a:schemeClr val="tx1"/>
        </a:solidFill>
        <a:latin typeface="+mn-lt"/>
        <a:ea typeface="+mn-ea"/>
        <a:cs typeface="+mn-cs"/>
      </a:defRPr>
    </a:lvl2pPr>
    <a:lvl3pPr marL="1221692" algn="l" defTabSz="1221692" rtl="0" eaLnBrk="1" latinLnBrk="0" hangingPunct="1">
      <a:defRPr sz="1604" kern="1200">
        <a:solidFill>
          <a:schemeClr val="tx1"/>
        </a:solidFill>
        <a:latin typeface="+mn-lt"/>
        <a:ea typeface="+mn-ea"/>
        <a:cs typeface="+mn-cs"/>
      </a:defRPr>
    </a:lvl3pPr>
    <a:lvl4pPr marL="1832539" algn="l" defTabSz="1221692" rtl="0" eaLnBrk="1" latinLnBrk="0" hangingPunct="1">
      <a:defRPr sz="1604" kern="1200">
        <a:solidFill>
          <a:schemeClr val="tx1"/>
        </a:solidFill>
        <a:latin typeface="+mn-lt"/>
        <a:ea typeface="+mn-ea"/>
        <a:cs typeface="+mn-cs"/>
      </a:defRPr>
    </a:lvl4pPr>
    <a:lvl5pPr marL="2443384" algn="l" defTabSz="1221692" rtl="0" eaLnBrk="1" latinLnBrk="0" hangingPunct="1">
      <a:defRPr sz="1604" kern="1200">
        <a:solidFill>
          <a:schemeClr val="tx1"/>
        </a:solidFill>
        <a:latin typeface="+mn-lt"/>
        <a:ea typeface="+mn-ea"/>
        <a:cs typeface="+mn-cs"/>
      </a:defRPr>
    </a:lvl5pPr>
    <a:lvl6pPr marL="3054231" algn="l" defTabSz="1221692" rtl="0" eaLnBrk="1" latinLnBrk="0" hangingPunct="1">
      <a:defRPr sz="1604" kern="1200">
        <a:solidFill>
          <a:schemeClr val="tx1"/>
        </a:solidFill>
        <a:latin typeface="+mn-lt"/>
        <a:ea typeface="+mn-ea"/>
        <a:cs typeface="+mn-cs"/>
      </a:defRPr>
    </a:lvl6pPr>
    <a:lvl7pPr marL="3665077" algn="l" defTabSz="1221692" rtl="0" eaLnBrk="1" latinLnBrk="0" hangingPunct="1">
      <a:defRPr sz="1604" kern="1200">
        <a:solidFill>
          <a:schemeClr val="tx1"/>
        </a:solidFill>
        <a:latin typeface="+mn-lt"/>
        <a:ea typeface="+mn-ea"/>
        <a:cs typeface="+mn-cs"/>
      </a:defRPr>
    </a:lvl7pPr>
    <a:lvl8pPr marL="4275923" algn="l" defTabSz="1221692" rtl="0" eaLnBrk="1" latinLnBrk="0" hangingPunct="1">
      <a:defRPr sz="1604" kern="1200">
        <a:solidFill>
          <a:schemeClr val="tx1"/>
        </a:solidFill>
        <a:latin typeface="+mn-lt"/>
        <a:ea typeface="+mn-ea"/>
        <a:cs typeface="+mn-cs"/>
      </a:defRPr>
    </a:lvl8pPr>
    <a:lvl9pPr marL="4886769" algn="l" defTabSz="1221692" rtl="0" eaLnBrk="1" latinLnBrk="0" hangingPunct="1">
      <a:defRPr sz="160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p>
        </p:txBody>
      </p:sp>
      <p:sp>
        <p:nvSpPr>
          <p:cNvPr id="4" name="Date Placeholder 3"/>
          <p:cNvSpPr>
            <a:spLocks noGrp="1"/>
          </p:cNvSpPr>
          <p:nvPr>
            <p:ph type="dt" sz="half" idx="10"/>
          </p:nvPr>
        </p:nvSpPr>
        <p:spPr/>
        <p:txBody>
          <a:bodyPr/>
          <a:lstStyle/>
          <a:p>
            <a:fld id="{34E7ABEE-BA09-4B95-A0DA-89FA641DAEA8}"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4244814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E7ABEE-BA09-4B95-A0DA-89FA641DAEA8}"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4289391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solidFill>
              </a:defRPr>
            </a:lvl1pPr>
            <a:lvl2pPr marL="480060" indent="0">
              <a:buNone/>
              <a:defRPr sz="2100">
                <a:solidFill>
                  <a:schemeClr val="tx1">
                    <a:tint val="75000"/>
                  </a:schemeClr>
                </a:solidFill>
              </a:defRPr>
            </a:lvl2pPr>
            <a:lvl3pPr marL="960120" indent="0">
              <a:buNone/>
              <a:defRPr sz="1890">
                <a:solidFill>
                  <a:schemeClr val="tx1">
                    <a:tint val="75000"/>
                  </a:schemeClr>
                </a:solidFill>
              </a:defRPr>
            </a:lvl3pPr>
            <a:lvl4pPr marL="1440180" indent="0">
              <a:buNone/>
              <a:defRPr sz="1680">
                <a:solidFill>
                  <a:schemeClr val="tx1">
                    <a:tint val="75000"/>
                  </a:schemeClr>
                </a:solidFill>
              </a:defRPr>
            </a:lvl4pPr>
            <a:lvl5pPr marL="1920240" indent="0">
              <a:buNone/>
              <a:defRPr sz="1680">
                <a:solidFill>
                  <a:schemeClr val="tx1">
                    <a:tint val="75000"/>
                  </a:schemeClr>
                </a:solidFill>
              </a:defRPr>
            </a:lvl5pPr>
            <a:lvl6pPr marL="2400300" indent="0">
              <a:buNone/>
              <a:defRPr sz="1680">
                <a:solidFill>
                  <a:schemeClr val="tx1">
                    <a:tint val="75000"/>
                  </a:schemeClr>
                </a:solidFill>
              </a:defRPr>
            </a:lvl6pPr>
            <a:lvl7pPr marL="2880360" indent="0">
              <a:buNone/>
              <a:defRPr sz="1680">
                <a:solidFill>
                  <a:schemeClr val="tx1">
                    <a:tint val="75000"/>
                  </a:schemeClr>
                </a:solidFill>
              </a:defRPr>
            </a:lvl7pPr>
            <a:lvl8pPr marL="3360420" indent="0">
              <a:buNone/>
              <a:defRPr sz="1680">
                <a:solidFill>
                  <a:schemeClr val="tx1">
                    <a:tint val="75000"/>
                  </a:schemeClr>
                </a:solidFill>
              </a:defRPr>
            </a:lvl8pPr>
            <a:lvl9pPr marL="3840480" indent="0">
              <a:buNone/>
              <a:defRPr sz="1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E7ABEE-BA09-4B95-A0DA-89FA641DAEA8}"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359704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4E7ABEE-BA09-4B95-A0DA-89FA641DAEA8}"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2906576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4E7ABEE-BA09-4B95-A0DA-89FA641DAEA8}" type="datetimeFigureOut">
              <a:rPr lang="en-GB" smtClean="0"/>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2931270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4E7ABEE-BA09-4B95-A0DA-89FA641DAEA8}" type="datetimeFigureOut">
              <a:rPr lang="en-GB" smtClean="0"/>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3244717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E7ABEE-BA09-4B95-A0DA-89FA641DAEA8}" type="datetimeFigureOut">
              <a:rPr lang="en-GB" smtClean="0"/>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1163019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34E7ABEE-BA09-4B95-A0DA-89FA641DAEA8}"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173704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34E7ABEE-BA09-4B95-A0DA-89FA641DAEA8}"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287066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E7ABEE-BA09-4B95-A0DA-89FA641DAEA8}"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2640357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E7ABEE-BA09-4B95-A0DA-89FA641DAEA8}"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80D6C8-7403-48FF-B3BC-6EF1D5E71150}" type="slidenum">
              <a:rPr lang="en-GB" smtClean="0"/>
              <a:t>‹#›</a:t>
            </a:fld>
            <a:endParaRPr lang="en-GB"/>
          </a:p>
        </p:txBody>
      </p:sp>
    </p:spTree>
    <p:extLst>
      <p:ext uri="{BB962C8B-B14F-4D97-AF65-F5344CB8AC3E}">
        <p14:creationId xmlns:p14="http://schemas.microsoft.com/office/powerpoint/2010/main" val="3707820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75000"/>
                  </a:schemeClr>
                </a:solidFill>
              </a:defRPr>
            </a:lvl1pPr>
          </a:lstStyle>
          <a:p>
            <a:fld id="{34E7ABEE-BA09-4B95-A0DA-89FA641DAEA8}" type="datetimeFigureOut">
              <a:rPr lang="en-GB" smtClean="0"/>
              <a:t>20/01/2026</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75000"/>
                  </a:schemeClr>
                </a:solidFill>
              </a:defRPr>
            </a:lvl1pPr>
          </a:lstStyle>
          <a:p>
            <a:fld id="{7180D6C8-7403-48FF-B3BC-6EF1D5E71150}" type="slidenum">
              <a:rPr lang="en-GB" smtClean="0"/>
              <a:t>‹#›</a:t>
            </a:fld>
            <a:endParaRPr lang="en-GB"/>
          </a:p>
        </p:txBody>
      </p:sp>
      <p:pic>
        <p:nvPicPr>
          <p:cNvPr id="7" name="Picture 6" descr="Logo&#10;&#10;Description automatically generated">
            <a:extLst>
              <a:ext uri="{FF2B5EF4-FFF2-40B4-BE49-F238E27FC236}">
                <a16:creationId xmlns:a16="http://schemas.microsoft.com/office/drawing/2014/main" id="{8F9077BA-DF6B-785A-3359-A95A0070B4EB}"/>
              </a:ext>
            </a:extLst>
          </p:cNvPr>
          <p:cNvPicPr>
            <a:picLocks noChangeAspect="1"/>
          </p:cNvPicPr>
          <p:nvPr userDrawn="1"/>
        </p:nvPicPr>
        <p:blipFill>
          <a:blip r:embed="rId13">
            <a:alphaModFix amt="30000"/>
            <a:extLst>
              <a:ext uri="{28A0092B-C50C-407E-A947-70E740481C1C}">
                <a14:useLocalDpi xmlns:a14="http://schemas.microsoft.com/office/drawing/2010/main" val="0"/>
              </a:ext>
            </a:extLst>
          </a:blip>
          <a:stretch>
            <a:fillRect/>
          </a:stretch>
        </p:blipFill>
        <p:spPr>
          <a:xfrm>
            <a:off x="112770" y="5"/>
            <a:ext cx="1094629" cy="677041"/>
          </a:xfrm>
          <a:prstGeom prst="rect">
            <a:avLst/>
          </a:prstGeom>
        </p:spPr>
      </p:pic>
    </p:spTree>
    <p:extLst>
      <p:ext uri="{BB962C8B-B14F-4D97-AF65-F5344CB8AC3E}">
        <p14:creationId xmlns:p14="http://schemas.microsoft.com/office/powerpoint/2010/main" val="32813144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1.png"/><Relationship Id="rId18" Type="http://schemas.openxmlformats.org/officeDocument/2006/relationships/image" Target="../media/image14.png"/><Relationship Id="rId26" Type="http://schemas.openxmlformats.org/officeDocument/2006/relationships/image" Target="../media/image18.png"/><Relationship Id="rId3" Type="http://schemas.openxmlformats.org/officeDocument/2006/relationships/image" Target="../media/image3.png"/><Relationship Id="rId21" Type="http://schemas.openxmlformats.org/officeDocument/2006/relationships/hyperlink" Target="https://thenounproject.com/icon/design-6420222/" TargetMode="External"/><Relationship Id="rId7" Type="http://schemas.openxmlformats.org/officeDocument/2006/relationships/image" Target="../media/image6.png"/><Relationship Id="rId12" Type="http://schemas.openxmlformats.org/officeDocument/2006/relationships/hyperlink" Target="https://thenounproject.com/icon/iron-age-5917439/" TargetMode="External"/><Relationship Id="rId17" Type="http://schemas.openxmlformats.org/officeDocument/2006/relationships/hyperlink" Target="https://thenounproject.com/icon/draw-6992987/" TargetMode="External"/><Relationship Id="rId25" Type="http://schemas.openxmlformats.org/officeDocument/2006/relationships/hyperlink" Target="https://thenounproject.com/icon/question-7163703/" TargetMode="External"/><Relationship Id="rId2" Type="http://schemas.openxmlformats.org/officeDocument/2006/relationships/image" Target="../media/image2.png"/><Relationship Id="rId16" Type="http://schemas.openxmlformats.org/officeDocument/2006/relationships/image" Target="../media/image13.png"/><Relationship Id="rId20"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hyperlink" Target="https://thenounproject.com/icon/questions-6767407/" TargetMode="External"/><Relationship Id="rId11" Type="http://schemas.openxmlformats.org/officeDocument/2006/relationships/image" Target="../media/image10.png"/><Relationship Id="rId24" Type="http://schemas.openxmlformats.org/officeDocument/2006/relationships/image" Target="../media/image17.png"/><Relationship Id="rId5" Type="http://schemas.openxmlformats.org/officeDocument/2006/relationships/image" Target="../media/image5.png"/><Relationship Id="rId15" Type="http://schemas.openxmlformats.org/officeDocument/2006/relationships/image" Target="../media/image12.png"/><Relationship Id="rId23" Type="http://schemas.openxmlformats.org/officeDocument/2006/relationships/hyperlink" Target="https://thenounproject.com/icon/timeline-6888205/" TargetMode="External"/><Relationship Id="rId10" Type="http://schemas.openxmlformats.org/officeDocument/2006/relationships/image" Target="../media/image9.jpeg"/><Relationship Id="rId19" Type="http://schemas.openxmlformats.org/officeDocument/2006/relationships/hyperlink" Target="https://thenounproject.com/icon/clay-6390656/" TargetMode="External"/><Relationship Id="rId4" Type="http://schemas.openxmlformats.org/officeDocument/2006/relationships/image" Target="../media/image4.jpeg"/><Relationship Id="rId9" Type="http://schemas.openxmlformats.org/officeDocument/2006/relationships/image" Target="../media/image8.jpeg"/><Relationship Id="rId14" Type="http://schemas.openxmlformats.org/officeDocument/2006/relationships/hyperlink" Target="https://thenounproject.com/icon/evaluate-6926524/" TargetMode="External"/><Relationship Id="rId22" Type="http://schemas.openxmlformats.org/officeDocument/2006/relationships/image" Target="../media/image16.png"/></Relationships>
</file>

<file path=ppt/slides/_rels/slide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18" Type="http://schemas.openxmlformats.org/officeDocument/2006/relationships/hyperlink" Target="https://thenounproject.com/icon/letter-7164909/" TargetMode="External"/><Relationship Id="rId3" Type="http://schemas.openxmlformats.org/officeDocument/2006/relationships/image" Target="../media/image2.png"/><Relationship Id="rId21" Type="http://schemas.openxmlformats.org/officeDocument/2006/relationships/image" Target="../media/image34.png"/><Relationship Id="rId7" Type="http://schemas.openxmlformats.org/officeDocument/2006/relationships/image" Target="../media/image22.png"/><Relationship Id="rId12" Type="http://schemas.openxmlformats.org/officeDocument/2006/relationships/image" Target="../media/image27.png"/><Relationship Id="rId17" Type="http://schemas.openxmlformats.org/officeDocument/2006/relationships/image" Target="../media/image32.png"/><Relationship Id="rId2" Type="http://schemas.openxmlformats.org/officeDocument/2006/relationships/image" Target="../media/image3.png"/><Relationship Id="rId16" Type="http://schemas.openxmlformats.org/officeDocument/2006/relationships/image" Target="../media/image31.png"/><Relationship Id="rId20" Type="http://schemas.openxmlformats.org/officeDocument/2006/relationships/hyperlink" Target="https://thenounproject.com/icon/books-137857/" TargetMode="External"/><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png"/><Relationship Id="rId19" Type="http://schemas.openxmlformats.org/officeDocument/2006/relationships/image" Target="../media/image33.png"/><Relationship Id="rId4" Type="http://schemas.openxmlformats.org/officeDocument/2006/relationships/image" Target="../media/image19.png"/><Relationship Id="rId9" Type="http://schemas.openxmlformats.org/officeDocument/2006/relationships/image" Target="../media/image24.png"/><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1C255C5-E6B2-01AA-E713-C21A11955CBA}"/>
              </a:ext>
            </a:extLst>
          </p:cNvPr>
          <p:cNvGraphicFramePr>
            <a:graphicFrameLocks noGrp="1"/>
          </p:cNvGraphicFramePr>
          <p:nvPr>
            <p:extLst>
              <p:ext uri="{D42A27DB-BD31-4B8C-83A1-F6EECF244321}">
                <p14:modId xmlns:p14="http://schemas.microsoft.com/office/powerpoint/2010/main" val="1886795247"/>
              </p:ext>
            </p:extLst>
          </p:nvPr>
        </p:nvGraphicFramePr>
        <p:xfrm>
          <a:off x="320040" y="919072"/>
          <a:ext cx="9090232" cy="11710647"/>
        </p:xfrm>
        <a:graphic>
          <a:graphicData uri="http://schemas.openxmlformats.org/drawingml/2006/table">
            <a:tbl>
              <a:tblPr firstRow="1" bandRow="1">
                <a:tableStyleId>{5C22544A-7EE6-4342-B048-85BDC9FD1C3A}</a:tableStyleId>
              </a:tblPr>
              <a:tblGrid>
                <a:gridCol w="4046268">
                  <a:extLst>
                    <a:ext uri="{9D8B030D-6E8A-4147-A177-3AD203B41FA5}">
                      <a16:colId xmlns:a16="http://schemas.microsoft.com/office/drawing/2014/main" val="913738314"/>
                    </a:ext>
                  </a:extLst>
                </a:gridCol>
                <a:gridCol w="2186892">
                  <a:extLst>
                    <a:ext uri="{9D8B030D-6E8A-4147-A177-3AD203B41FA5}">
                      <a16:colId xmlns:a16="http://schemas.microsoft.com/office/drawing/2014/main" val="919447775"/>
                    </a:ext>
                  </a:extLst>
                </a:gridCol>
                <a:gridCol w="405024">
                  <a:extLst>
                    <a:ext uri="{9D8B030D-6E8A-4147-A177-3AD203B41FA5}">
                      <a16:colId xmlns:a16="http://schemas.microsoft.com/office/drawing/2014/main" val="2932390143"/>
                    </a:ext>
                  </a:extLst>
                </a:gridCol>
                <a:gridCol w="2452048">
                  <a:extLst>
                    <a:ext uri="{9D8B030D-6E8A-4147-A177-3AD203B41FA5}">
                      <a16:colId xmlns:a16="http://schemas.microsoft.com/office/drawing/2014/main" val="226764630"/>
                    </a:ext>
                  </a:extLst>
                </a:gridCol>
              </a:tblGrid>
              <a:tr h="653408">
                <a:tc gridSpan="4">
                  <a:txBody>
                    <a:bodyPr/>
                    <a:lstStyle/>
                    <a:p>
                      <a:pPr algn="ctr">
                        <a:lnSpc>
                          <a:spcPct val="150000"/>
                        </a:lnSpc>
                      </a:pPr>
                      <a:r>
                        <a:rPr lang="en-US" sz="2300" dirty="0">
                          <a:solidFill>
                            <a:schemeClr val="tx1"/>
                          </a:solidFill>
                          <a:latin typeface="Letter-join Print Plus 3"/>
                        </a:rPr>
                        <a:t>History</a:t>
                      </a:r>
                      <a:endParaRPr lang="en-GB" sz="2300" dirty="0">
                        <a:solidFill>
                          <a:schemeClr val="tx1"/>
                        </a:solidFill>
                        <a:latin typeface="Letter-join Print Plus 3"/>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endParaRPr lang="en-GB"/>
                    </a:p>
                  </a:txBody>
                  <a:tcPr/>
                </a:tc>
                <a:tc hMerge="1">
                  <a:txBody>
                    <a:bodyPr/>
                    <a:lstStyle/>
                    <a:p>
                      <a:endParaRPr lang="en-GB"/>
                    </a:p>
                  </a:txBody>
                  <a:tcPr/>
                </a:tc>
                <a:tc hMerge="1">
                  <a:txBody>
                    <a:bodyPr/>
                    <a:lstStyle/>
                    <a:p>
                      <a:pPr algn="ctr"/>
                      <a:endParaRPr lang="en-GB" sz="2300">
                        <a:solidFill>
                          <a:schemeClr val="tx1"/>
                        </a:solidFill>
                        <a:latin typeface="Letter-join No-Lead 40" panose="02000503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767884034"/>
                  </a:ext>
                </a:extLst>
              </a:tr>
              <a:tr h="381332">
                <a:tc gridSpan="4">
                  <a:txBody>
                    <a:bodyPr/>
                    <a:lstStyle/>
                    <a:p>
                      <a:pPr marL="0" indent="0" algn="ctr">
                        <a:buNone/>
                      </a:pPr>
                      <a:r>
                        <a:rPr lang="en-US" sz="1800" b="1" dirty="0">
                          <a:effectLst/>
                          <a:latin typeface="Letter-join Print Plus 3" panose="02000805000000020003" pitchFamily="50" charset="0"/>
                          <a:cs typeface="Calibri" panose="020F0502020204030204" pitchFamily="34" charset="0"/>
                        </a:rPr>
                        <a:t>Stone Age </a:t>
                      </a:r>
                      <a:endParaRPr lang="en-GB" sz="1800" b="1" dirty="0">
                        <a:effectLst/>
                        <a:latin typeface="Letter-join Print Plus 3" panose="02000805000000020003" pitchFamily="50" charset="0"/>
                        <a:cs typeface="Calibri" panose="020F0502020204030204" pitchFamily="34"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hMerge="1">
                  <a:txBody>
                    <a:bodyPr/>
                    <a:lstStyle/>
                    <a:p>
                      <a:endParaRPr lang="en-GB"/>
                    </a:p>
                  </a:txBody>
                  <a:tcPr/>
                </a:tc>
                <a:tc hMerge="1">
                  <a:txBody>
                    <a:bodyPr/>
                    <a:lstStyle/>
                    <a:p>
                      <a:pPr marL="342900" lvl="0" indent="-342900" algn="l">
                        <a:lnSpc>
                          <a:spcPct val="107000"/>
                        </a:lnSpc>
                        <a:spcAft>
                          <a:spcPts val="800"/>
                        </a:spcAft>
                        <a:buFont typeface="+mj-lt"/>
                        <a:buAutoNum type="alphaUcParenR"/>
                      </a:pPr>
                      <a:endParaRPr lang="en-GB" sz="1400">
                        <a:effectLst/>
                        <a:latin typeface="Letter-join No-Lead 40" panose="02000503000000020003" pitchFamily="50" charset="0"/>
                        <a:ea typeface="Calibri" panose="020F0502020204030204" pitchFamily="34" charset="0"/>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841468352"/>
                  </a:ext>
                </a:extLst>
              </a:tr>
              <a:tr h="485804">
                <a:tc gridSpan="4">
                  <a:txBody>
                    <a:bodyPr/>
                    <a:lstStyle/>
                    <a:p>
                      <a:pPr marL="0" indent="0">
                        <a:buNone/>
                      </a:pPr>
                      <a:r>
                        <a:rPr lang="en-US" sz="1400" dirty="0">
                          <a:latin typeface="Letter-join Print Plus 3" panose="02000805000000020003" pitchFamily="50" charset="0"/>
                        </a:rPr>
                        <a:t>1. </a:t>
                      </a:r>
                    </a:p>
                    <a:p>
                      <a:pPr marL="0" indent="0">
                        <a:buNone/>
                      </a:pPr>
                      <a:endParaRPr lang="en-US" sz="1400" dirty="0">
                        <a:latin typeface="Letter-join Print Plus 3" panose="02000805000000020003" pitchFamily="50" charset="0"/>
                      </a:endParaRPr>
                    </a:p>
                    <a:p>
                      <a:pPr marL="0" indent="0">
                        <a:buNone/>
                      </a:pPr>
                      <a:endParaRPr lang="en-US" sz="1400" dirty="0">
                        <a:latin typeface="Letter-join Print Plus 3" panose="02000805000000020003" pitchFamily="50" charset="0"/>
                      </a:endParaRPr>
                    </a:p>
                    <a:p>
                      <a:pPr marL="0" indent="0">
                        <a:buNone/>
                      </a:pPr>
                      <a:endParaRPr lang="en-US" sz="1400" dirty="0">
                        <a:latin typeface="Letter-join Print Plus 3" panose="02000805000000020003" pitchFamily="50" charset="0"/>
                      </a:endParaRPr>
                    </a:p>
                    <a:p>
                      <a:pPr marL="0" indent="0">
                        <a:buNone/>
                      </a:pPr>
                      <a:endParaRPr lang="en-US" sz="1400" dirty="0">
                        <a:latin typeface="Letter-join Print Plus 3" panose="02000805000000020003" pitchFamily="50" charset="0"/>
                      </a:endParaRPr>
                    </a:p>
                    <a:p>
                      <a:pPr marL="0" indent="0">
                        <a:buNone/>
                      </a:pPr>
                      <a:endParaRPr lang="en-US" sz="1400" dirty="0">
                        <a:latin typeface="Letter-join Print Plus 3" panose="02000805000000020003" pitchFamily="50" charset="0"/>
                      </a:endParaRPr>
                    </a:p>
                    <a:p>
                      <a:pPr marL="0" indent="0">
                        <a:buNone/>
                      </a:pPr>
                      <a:endParaRPr lang="en-US" sz="1400" dirty="0">
                        <a:latin typeface="Letter-join Print Plus 3" panose="02000805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dirty="0">
                        <a:effectLst/>
                        <a:latin typeface="Letter-join Print Plus 3"/>
                        <a:ea typeface="Calibri"/>
                        <a:cs typeface="Calibri"/>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pPr marL="342900" lvl="0" indent="-342900" algn="l">
                        <a:lnSpc>
                          <a:spcPct val="107000"/>
                        </a:lnSpc>
                        <a:spcAft>
                          <a:spcPts val="800"/>
                        </a:spcAft>
                        <a:buFont typeface="+mj-lt"/>
                        <a:buAutoNum type="alphaUcParenR"/>
                      </a:pPr>
                      <a:endParaRPr lang="en-GB" sz="1400">
                        <a:effectLst/>
                        <a:latin typeface="Letter-join No-Lead 40" panose="02000503000000020003" pitchFamily="50" charset="0"/>
                        <a:ea typeface="Calibri" panose="020F0502020204030204" pitchFamily="34" charset="0"/>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06796123"/>
                  </a:ext>
                </a:extLst>
              </a:tr>
              <a:tr h="685464">
                <a:tc rowSpan="2">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US" sz="1400" dirty="0">
                          <a:latin typeface="Letter-join Print Plus 3" panose="02000805000000020003" pitchFamily="50" charset="0"/>
                        </a:rPr>
                        <a:t>2. Primary sources are often considered the most credible in terms of providing evidence for your argument, as they give you direct evidence from the period of study.</a:t>
                      </a: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dirty="0">
                          <a:effectLst/>
                          <a:latin typeface="Letter-join Print Plus 3"/>
                          <a:ea typeface="Calibri"/>
                          <a:cs typeface="Calibri"/>
                        </a:rPr>
                        <a:t>11. Iron took over from bronze as the most important </a:t>
                      </a:r>
                    </a:p>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dirty="0">
                          <a:effectLst/>
                          <a:latin typeface="Letter-join Print Plus 3"/>
                          <a:ea typeface="Calibri"/>
                          <a:cs typeface="Calibri"/>
                        </a:rPr>
                        <a:t>metal.</a:t>
                      </a:r>
                      <a:endParaRPr lang="en-GB" sz="1400" dirty="0">
                        <a:effectLst/>
                        <a:latin typeface="Letter-join Print Plus 3"/>
                        <a:ea typeface="Calibri"/>
                        <a:cs typeface="Calibri"/>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834502066"/>
                  </a:ext>
                </a:extLst>
              </a:tr>
              <a:tr h="286144">
                <a:tc vMerge="1">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endParaRPr lang="en-US" sz="1400" dirty="0">
                        <a:latin typeface="Letter-join Print Plus 3" panose="02000805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4">
                  <a:txBody>
                    <a:bodyPr/>
                    <a:lstStyle/>
                    <a:p>
                      <a:r>
                        <a:rPr lang="en-US" sz="1400" dirty="0">
                          <a:effectLst/>
                          <a:latin typeface="Letter-join Print Plus 3" panose="02000805000000020003" pitchFamily="50" charset="0"/>
                          <a:ea typeface="Calibri" panose="020F0502020204030204" pitchFamily="34" charset="0"/>
                          <a:cs typeface="Calibri" panose="020F0502020204030204" pitchFamily="34" charset="0"/>
                        </a:rPr>
                        <a:t>12. New farming techniques increased how much food could be produced and the population rose. </a:t>
                      </a:r>
                      <a:endParaRPr lang="en-GB" dirty="0"/>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4" gridSpan="2">
                  <a:txBody>
                    <a:bodyPr/>
                    <a:lstStyle/>
                    <a:p>
                      <a:r>
                        <a:rPr lang="en-US" sz="1400" dirty="0">
                          <a:effectLst/>
                          <a:latin typeface="Letter-join Print Plus 3" panose="02000805000000020003" pitchFamily="50" charset="0"/>
                          <a:ea typeface="Calibri" panose="020F0502020204030204" pitchFamily="34" charset="0"/>
                          <a:cs typeface="Calibri" panose="020F0502020204030204" pitchFamily="34" charset="0"/>
                        </a:rPr>
                        <a:t>13. Hunter-gathers had to catch or find everything that they wanted to eat, Early man hunted to survive, The Stone Age began around 2.6 million years ago and ended in approximately 2,300BC</a:t>
                      </a:r>
                      <a:endParaRPr lang="en-GB" dirty="0"/>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4" hMerge="1">
                  <a:txBody>
                    <a:bodyPr/>
                    <a:lstStyle/>
                    <a:p>
                      <a:r>
                        <a:rPr lang="en-US" sz="1400" dirty="0">
                          <a:effectLst/>
                          <a:latin typeface="Letter-join Print Plus 3" panose="02000805000000020003" pitchFamily="50" charset="0"/>
                          <a:ea typeface="Calibri" panose="020F0502020204030204" pitchFamily="34" charset="0"/>
                          <a:cs typeface="Calibri" panose="020F0502020204030204" pitchFamily="34" charset="0"/>
                        </a:rPr>
                        <a:t>13. Hunter-gathers had to catch or find everything that they wanted to eat, Early man hunted to survive, The Stone Age began around 2.6 million years ago and ended in approximately 2,300BC</a:t>
                      </a:r>
                      <a:endParaRPr lang="en-GB" dirty="0"/>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47568068"/>
                  </a:ext>
                </a:extLst>
              </a:tr>
              <a:tr h="666306">
                <a:tc>
                  <a:txBody>
                    <a:bodyPr/>
                    <a:lstStyle/>
                    <a:p>
                      <a:pPr marL="0" lvl="0" indent="0">
                        <a:buNone/>
                      </a:pPr>
                      <a:r>
                        <a:rPr lang="en-US" sz="1400" dirty="0">
                          <a:latin typeface="Letter-join Print Plus 3"/>
                        </a:rPr>
                        <a:t>3. A timeline normally shows important </a:t>
                      </a:r>
                    </a:p>
                    <a:p>
                      <a:pPr marL="0" lvl="0" indent="0">
                        <a:buNone/>
                      </a:pPr>
                      <a:r>
                        <a:rPr lang="en-US" sz="1400" dirty="0">
                          <a:latin typeface="Letter-join Print Plus 3"/>
                        </a:rPr>
                        <a:t>events or periods in chronological order.</a:t>
                      </a: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a:effectLst/>
                        <a:latin typeface="Letter-join Print Plus 3"/>
                        <a:ea typeface="Calibri"/>
                        <a:cs typeface="Calibri"/>
                      </a:endParaRPr>
                    </a:p>
                  </a:txBody>
                  <a:tcPr marL="114300" marR="114300" marT="0" marB="0">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noFill/>
                  </a:tcPr>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035149103"/>
                  </a:ext>
                </a:extLst>
              </a:tr>
              <a:tr h="562718">
                <a:tc>
                  <a:txBody>
                    <a:bodyPr/>
                    <a:lstStyle/>
                    <a:p>
                      <a:r>
                        <a:rPr lang="fr-FR" sz="1400" dirty="0">
                          <a:latin typeface="Letter-join Print Plus 3"/>
                        </a:rPr>
                        <a:t>4. Relevant questions </a:t>
                      </a:r>
                      <a:r>
                        <a:rPr lang="fr-FR" sz="1400" dirty="0" err="1">
                          <a:latin typeface="Letter-join Print Plus 3"/>
                        </a:rPr>
                        <a:t>elicit</a:t>
                      </a:r>
                      <a:r>
                        <a:rPr lang="fr-FR" sz="1400" dirty="0">
                          <a:latin typeface="Letter-join Print Plus 3"/>
                        </a:rPr>
                        <a:t> </a:t>
                      </a:r>
                      <a:r>
                        <a:rPr lang="fr-FR" sz="1400" dirty="0" err="1">
                          <a:latin typeface="Letter-join Print Plus 3"/>
                        </a:rPr>
                        <a:t>specific</a:t>
                      </a:r>
                      <a:r>
                        <a:rPr lang="fr-FR" sz="1400" dirty="0">
                          <a:latin typeface="Letter-join Print Plus 3"/>
                        </a:rPr>
                        <a:t> </a:t>
                      </a:r>
                    </a:p>
                    <a:p>
                      <a:r>
                        <a:rPr lang="fr-FR" sz="1400" dirty="0" err="1">
                          <a:latin typeface="Letter-join Print Plus 3"/>
                        </a:rPr>
                        <a:t>responses</a:t>
                      </a:r>
                      <a:r>
                        <a:rPr lang="fr-FR" sz="1400" dirty="0">
                          <a:latin typeface="Letter-join Print Plus 3"/>
                        </a:rPr>
                        <a:t>.</a:t>
                      </a:r>
                      <a:endParaRPr lang="en-GB" dirty="0"/>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a:effectLst/>
                        <a:latin typeface="Letter-join Print Plus 3"/>
                        <a:ea typeface="Calibri"/>
                        <a:cs typeface="Calibri"/>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vMerge="1">
                  <a:txBody>
                    <a:bodyPr/>
                    <a:lstStyle/>
                    <a:p>
                      <a:endParaRPr lang="en-GB"/>
                    </a:p>
                  </a:txBody>
                  <a:tcPr/>
                </a:tc>
                <a:tc hMerge="1"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981599496"/>
                  </a:ext>
                </a:extLst>
              </a:tr>
              <a:tr h="1018874">
                <a:tc>
                  <a:txBody>
                    <a:bodyPr/>
                    <a:lstStyle/>
                    <a:p>
                      <a:pPr marL="0" lvl="0" indent="0">
                        <a:buNone/>
                      </a:pPr>
                      <a:r>
                        <a:rPr lang="en-US" sz="1400" dirty="0">
                          <a:latin typeface="Letter-join Print Plus 3"/>
                        </a:rPr>
                        <a:t>5. An art historical period is a stage in the history where skills and media are choices that an artist has made to create a piece of work.</a:t>
                      </a: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pPr marL="0" lvl="0" indent="0" algn="l">
                        <a:lnSpc>
                          <a:spcPct val="107000"/>
                        </a:lnSpc>
                        <a:buFont typeface="+mj-lt"/>
                        <a:buNone/>
                      </a:pPr>
                      <a:endParaRPr lang="en-GB" sz="1400">
                        <a:effectLst/>
                        <a:latin typeface="Letter-join Print Plus 3" panose="02000805000000020003" pitchFamily="50" charset="0"/>
                        <a:ea typeface="Calibri" panose="020F0502020204030204" pitchFamily="34" charset="0"/>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noFill/>
                  </a:tcPr>
                </a:tc>
                <a:tc gridSpan="2" vMerge="1">
                  <a:txBody>
                    <a:bodyPr/>
                    <a:lstStyle/>
                    <a:p>
                      <a:endParaRPr lang="en-GB"/>
                    </a:p>
                  </a:txBody>
                  <a:tcPr/>
                </a:tc>
                <a:tc hMerge="1" v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a:effectLst/>
                        <a:latin typeface="Letter-join Print Plus 3" panose="02000805000000020003" pitchFamily="50" charset="0"/>
                        <a:ea typeface="Calibri" panose="020F0502020204030204" pitchFamily="34" charset="0"/>
                        <a:cs typeface="Calibri" panose="020F0502020204030204" pitchFamily="34" charset="0"/>
                      </a:endParaRPr>
                    </a:p>
                  </a:txBody>
                  <a:tcPr marL="118168" marR="118168" marT="59083" marB="59083">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noFill/>
                  </a:tcPr>
                </a:tc>
                <a:extLst>
                  <a:ext uri="{0D108BD9-81ED-4DB2-BD59-A6C34878D82A}">
                    <a16:rowId xmlns:a16="http://schemas.microsoft.com/office/drawing/2014/main" val="2409060529"/>
                  </a:ext>
                </a:extLst>
              </a:tr>
              <a:tr h="734938">
                <a:tc rowSpan="2">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Letter-join Print Plus 3" panose="02000805000000020003" pitchFamily="50" charset="0"/>
                          <a:ea typeface="+mn-ea"/>
                          <a:cs typeface="+mn-cs"/>
                        </a:rPr>
                        <a:t>6. </a:t>
                      </a:r>
                      <a:r>
                        <a:rPr lang="en-US" sz="1400" kern="1200" dirty="0">
                          <a:solidFill>
                            <a:schemeClr val="dk1"/>
                          </a:solidFill>
                          <a:effectLst/>
                          <a:latin typeface="Letter-join Print Plus 3" panose="02000805000000020003" pitchFamily="50" charset="0"/>
                          <a:ea typeface="+mn-ea"/>
                          <a:cs typeface="+mn-cs"/>
                        </a:rPr>
                        <a:t>In the Mesolithic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period, people began to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develop tools to hunt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and fish whereas these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tools had developed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drastically by the iron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Letter-join Print Plus 3" panose="02000805000000020003" pitchFamily="50" charset="0"/>
                          <a:ea typeface="+mn-ea"/>
                          <a:cs typeface="+mn-cs"/>
                        </a:rPr>
                        <a:t>age to improve farming. </a:t>
                      </a:r>
                      <a:endParaRPr lang="en-GB" sz="1400" kern="1200" dirty="0">
                        <a:solidFill>
                          <a:schemeClr val="dk1"/>
                        </a:solidFill>
                        <a:effectLst/>
                        <a:latin typeface="Letter-join Print Plus 3" panose="02000805000000020003" pitchFamily="50" charset="0"/>
                        <a:ea typeface="+mn-ea"/>
                        <a:cs typeface="+mn-cs"/>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0" marR="0" lvl="0" indent="0" algn="ctr" defTabSz="960120" rtl="0" eaLnBrk="1" fontAlgn="auto" latinLnBrk="0" hangingPunct="1">
                        <a:lnSpc>
                          <a:spcPct val="150000"/>
                        </a:lnSpc>
                        <a:spcBef>
                          <a:spcPts val="0"/>
                        </a:spcBef>
                        <a:spcAft>
                          <a:spcPts val="0"/>
                        </a:spcAft>
                        <a:buClrTx/>
                        <a:buSzTx/>
                        <a:buFontTx/>
                        <a:buNone/>
                        <a:tabLst/>
                        <a:defRPr/>
                      </a:pPr>
                      <a:r>
                        <a:rPr kumimoji="0" lang="en-US" sz="2300" b="1" i="0" u="none" strike="noStrike" kern="1200" cap="none" spc="0" normalizeH="0" baseline="0" noProof="0" dirty="0">
                          <a:ln>
                            <a:noFill/>
                          </a:ln>
                          <a:solidFill>
                            <a:prstClr val="black"/>
                          </a:solidFill>
                          <a:effectLst/>
                          <a:uLnTx/>
                          <a:uFillTx/>
                          <a:latin typeface="Letter-join Print Plus 3"/>
                          <a:ea typeface="+mn-ea"/>
                          <a:cs typeface="+mn-cs"/>
                        </a:rPr>
                        <a:t>Art</a:t>
                      </a:r>
                      <a:endParaRPr kumimoji="0" lang="en-GB" sz="2300" b="1" i="0" u="none" strike="noStrike" kern="1200" cap="none" spc="0" normalizeH="0" baseline="0" noProof="0" dirty="0">
                        <a:ln>
                          <a:noFill/>
                        </a:ln>
                        <a:solidFill>
                          <a:prstClr val="black"/>
                        </a:solidFill>
                        <a:effectLst/>
                        <a:uLnTx/>
                        <a:uFillTx/>
                        <a:latin typeface="Letter-join Print Plus 3"/>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GB"/>
                    </a:p>
                  </a:txBody>
                  <a:tcPr/>
                </a:tc>
                <a:tc hMerge="1">
                  <a:txBody>
                    <a:bodyPr/>
                    <a:lstStyle/>
                    <a:p>
                      <a:pPr marL="0" lvl="0" indent="0" algn="l">
                        <a:lnSpc>
                          <a:spcPct val="107000"/>
                        </a:lnSpc>
                        <a:buFont typeface="+mj-lt"/>
                        <a:buNone/>
                      </a:pPr>
                      <a:endParaRPr lang="en-GB" sz="1400">
                        <a:effectLst/>
                        <a:latin typeface="Letter-join No-Lead 40" panose="02000503000000020003" pitchFamily="50" charset="0"/>
                        <a:ea typeface="Calibri" panose="020F0502020204030204" pitchFamily="34" charset="0"/>
                        <a:cs typeface="Arial" panose="020B0604020202020204" pitchFamily="34"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99886029"/>
                  </a:ext>
                </a:extLst>
              </a:tr>
              <a:tr h="1015628">
                <a:tc vMerge="1">
                  <a:txBody>
                    <a:bodyPr/>
                    <a:lstStyle/>
                    <a:p>
                      <a:endParaRPr lang="en-GB"/>
                    </a:p>
                  </a:txBody>
                  <a:tcPr>
                    <a:lnT w="12700" cap="flat" cmpd="sng" algn="ctr">
                      <a:solidFill>
                        <a:schemeClr val="tx1"/>
                      </a:solidFill>
                      <a:prstDash val="solid"/>
                      <a:round/>
                      <a:headEnd type="none" w="med" len="med"/>
                      <a:tailEnd type="none" w="med" len="med"/>
                    </a:lnT>
                  </a:tcPr>
                </a:tc>
                <a:tc gridSpan="2">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kern="1200" dirty="0">
                          <a:solidFill>
                            <a:schemeClr val="dk1"/>
                          </a:solidFill>
                          <a:effectLst/>
                          <a:latin typeface="Letter-join Print Plus 3" panose="02000805000000020003" pitchFamily="50" charset="0"/>
                          <a:ea typeface="+mn-ea"/>
                          <a:cs typeface="+mn-cs"/>
                        </a:rPr>
                        <a:t>14. </a:t>
                      </a:r>
                      <a:r>
                        <a:rPr lang="en-US" sz="1400" kern="1200" dirty="0" err="1">
                          <a:solidFill>
                            <a:schemeClr val="dk1"/>
                          </a:solidFill>
                          <a:effectLst/>
                          <a:latin typeface="Letter-join Print Plus 3" panose="02000805000000020003" pitchFamily="50" charset="0"/>
                          <a:ea typeface="+mn-ea"/>
                          <a:cs typeface="+mn-cs"/>
                        </a:rPr>
                        <a:t>Practise</a:t>
                      </a:r>
                      <a:r>
                        <a:rPr lang="en-US" sz="1400" kern="1200" dirty="0">
                          <a:solidFill>
                            <a:schemeClr val="dk1"/>
                          </a:solidFill>
                          <a:effectLst/>
                          <a:latin typeface="Letter-join Print Plus 3" panose="02000805000000020003" pitchFamily="50" charset="0"/>
                          <a:ea typeface="+mn-ea"/>
                          <a:cs typeface="+mn-cs"/>
                        </a:rPr>
                        <a:t> involves doing something regularly in </a:t>
                      </a:r>
                    </a:p>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kern="1200" dirty="0">
                          <a:solidFill>
                            <a:schemeClr val="dk1"/>
                          </a:solidFill>
                          <a:effectLst/>
                          <a:latin typeface="Letter-join Print Plus 3" panose="02000805000000020003" pitchFamily="50" charset="0"/>
                          <a:ea typeface="+mn-ea"/>
                          <a:cs typeface="+mn-cs"/>
                        </a:rPr>
                        <a:t>order to improve </a:t>
                      </a:r>
                    </a:p>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kern="1200" dirty="0">
                          <a:solidFill>
                            <a:schemeClr val="dk1"/>
                          </a:solidFill>
                          <a:effectLst/>
                          <a:latin typeface="Letter-join Print Plus 3" panose="02000805000000020003" pitchFamily="50" charset="0"/>
                          <a:ea typeface="+mn-ea"/>
                          <a:cs typeface="+mn-cs"/>
                        </a:rPr>
                        <a:t>your ability at it.</a:t>
                      </a:r>
                      <a:endParaRPr lang="en-GB" sz="1400" kern="1200" dirty="0">
                        <a:solidFill>
                          <a:schemeClr val="dk1"/>
                        </a:solidFill>
                        <a:effectLst/>
                        <a:latin typeface="Letter-join Print Plus 3" panose="02000805000000020003" pitchFamily="50" charset="0"/>
                        <a:ea typeface="+mn-ea"/>
                        <a:cs typeface="+mn-cs"/>
                      </a:endParaRPr>
                    </a:p>
                  </a:txBody>
                  <a:tcPr marL="114300" marR="11430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kern="1200" dirty="0">
                        <a:solidFill>
                          <a:schemeClr val="dk1"/>
                        </a:solidFill>
                        <a:effectLst/>
                        <a:latin typeface="Letter-join Print Plus 3" panose="02000805000000020003" pitchFamily="50"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marL="0" lvl="0" indent="0" algn="l">
                        <a:lnSpc>
                          <a:spcPct val="107000"/>
                        </a:lnSpc>
                        <a:buFont typeface="+mj-lt"/>
                        <a:buNone/>
                      </a:pPr>
                      <a:r>
                        <a:rPr lang="en-US" sz="1400" dirty="0">
                          <a:effectLst/>
                          <a:latin typeface="Letter-join No-Lead 40" panose="02000503000000020003" pitchFamily="50" charset="0"/>
                          <a:ea typeface="Calibri" panose="020F0502020204030204" pitchFamily="34" charset="0"/>
                          <a:cs typeface="Arial" panose="020B0604020202020204" pitchFamily="34" charset="0"/>
                        </a:rPr>
                        <a:t>16. </a:t>
                      </a:r>
                      <a:r>
                        <a:rPr lang="en-US" sz="1400" dirty="0">
                          <a:effectLst/>
                          <a:latin typeface="Letter-join Print Plus 3" panose="02000805000000020003" pitchFamily="50" charset="0"/>
                          <a:ea typeface="Calibri" panose="020F0502020204030204" pitchFamily="34" charset="0"/>
                          <a:cs typeface="Arial" panose="020B0604020202020204" pitchFamily="34" charset="0"/>
                        </a:rPr>
                        <a:t>Medium refers to the type of material used by an artist to create their artwork.  </a:t>
                      </a:r>
                      <a:endParaRPr lang="en-GB" sz="1400" dirty="0">
                        <a:effectLst/>
                        <a:latin typeface="Letter-join Print Plus 3" panose="02000805000000020003" pitchFamily="50" charset="0"/>
                        <a:ea typeface="Calibri" panose="020F0502020204030204" pitchFamily="34" charset="0"/>
                        <a:cs typeface="Arial" panose="020B0604020202020204" pitchFamily="34"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01255709"/>
                  </a:ext>
                </a:extLst>
              </a:tr>
              <a:tr h="1027810">
                <a:tc>
                  <a:txBody>
                    <a:bodyPr/>
                    <a:lstStyle/>
                    <a:p>
                      <a:r>
                        <a:rPr lang="en-US" sz="1400" dirty="0">
                          <a:latin typeface="Letter-join Print Plus 3" panose="02000805000000020003" pitchFamily="50" charset="0"/>
                        </a:rPr>
                        <a:t>7. Most historians agree that secondary sources are less reliable than primary sources due to the passage of time that has passed between the event and the creation of the source</a:t>
                      </a:r>
                      <a:endParaRPr lang="en-GB" dirty="0"/>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r>
                        <a:rPr lang="en-US" sz="1400" dirty="0">
                          <a:effectLst/>
                          <a:latin typeface="Letter-join Print Plus 3" panose="02000805000000020003" pitchFamily="50" charset="0"/>
                          <a:ea typeface="Calibri" panose="020F0502020204030204" pitchFamily="34" charset="0"/>
                          <a:cs typeface="Calibri" panose="020F0502020204030204" pitchFamily="34" charset="0"/>
                        </a:rPr>
                        <a:t>15. Evaluation is judging the quality and value of something.</a:t>
                      </a:r>
                      <a:endParaRPr lang="en-GB" sz="1400" dirty="0">
                        <a:effectLst/>
                        <a:latin typeface="Letter-join Print Plus 3" panose="02000805000000020003" pitchFamily="50" charset="0"/>
                        <a:ea typeface="Calibri" panose="020F0502020204030204" pitchFamily="34" charset="0"/>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60120" rtl="0" eaLnBrk="1" fontAlgn="auto" latinLnBrk="0" hangingPunct="1">
                        <a:lnSpc>
                          <a:spcPct val="107000"/>
                        </a:lnSpc>
                        <a:spcBef>
                          <a:spcPts val="0"/>
                        </a:spcBef>
                        <a:spcAft>
                          <a:spcPts val="0"/>
                        </a:spcAft>
                        <a:buClrTx/>
                        <a:buSzTx/>
                        <a:buFont typeface="+mj-lt"/>
                        <a:buNone/>
                        <a:tabLst/>
                        <a:defRPr/>
                      </a:pPr>
                      <a:endParaRPr lang="en-GB" sz="1400" dirty="0">
                        <a:effectLst/>
                        <a:latin typeface="Letter-join Print Plus 3" panose="02000805000000020003" pitchFamily="50" charset="0"/>
                        <a:ea typeface="Calibri" panose="020F0502020204030204" pitchFamily="34" charset="0"/>
                        <a:cs typeface="Calibri" panose="020F0502020204030204" pitchFamily="34"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845355204"/>
                  </a:ext>
                </a:extLst>
              </a:tr>
              <a:tr h="653408">
                <a:tc>
                  <a:txBody>
                    <a:bodyPr/>
                    <a:lstStyle/>
                    <a:p>
                      <a:r>
                        <a:rPr lang="en-US" sz="1400" dirty="0">
                          <a:latin typeface="Letter-join Print Plus 3" panose="02000805000000020003" pitchFamily="50" charset="0"/>
                        </a:rPr>
                        <a:t>8. Relevant questions support key </a:t>
                      </a:r>
                    </a:p>
                    <a:p>
                      <a:r>
                        <a:rPr lang="en-US" sz="1400" dirty="0">
                          <a:latin typeface="Letter-join Print Plus 3" panose="02000805000000020003" pitchFamily="50" charset="0"/>
                        </a:rPr>
                        <a:t>understanding about a historical period.</a:t>
                      </a:r>
                      <a:endParaRPr sz="1400" dirty="0">
                        <a:latin typeface="Letter-join Print Plus 3" panose="02000805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0" marR="0" lvl="0" indent="0" algn="ctr" defTabSz="960120" rtl="0" eaLnBrk="1" fontAlgn="auto" latinLnBrk="0" hangingPunct="1">
                        <a:lnSpc>
                          <a:spcPct val="150000"/>
                        </a:lnSpc>
                        <a:spcBef>
                          <a:spcPts val="600"/>
                        </a:spcBef>
                        <a:spcAft>
                          <a:spcPts val="0"/>
                        </a:spcAft>
                        <a:buClrTx/>
                        <a:buSzTx/>
                        <a:buFontTx/>
                        <a:buNone/>
                        <a:tabLst/>
                        <a:defRPr/>
                      </a:pPr>
                      <a:r>
                        <a:rPr kumimoji="0" lang="en-US" sz="2300" b="1" i="0" u="none" strike="noStrike" kern="1200" cap="none" spc="0" normalizeH="0" baseline="0" noProof="0" dirty="0">
                          <a:ln>
                            <a:noFill/>
                          </a:ln>
                          <a:solidFill>
                            <a:prstClr val="black"/>
                          </a:solidFill>
                          <a:effectLst/>
                          <a:uLnTx/>
                          <a:uFillTx/>
                          <a:latin typeface="Letter-join Print Plus 3"/>
                          <a:ea typeface="+mn-ea"/>
                          <a:cs typeface="+mn-cs"/>
                        </a:rPr>
                        <a:t>DT</a:t>
                      </a: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5468629"/>
                  </a:ext>
                </a:extLst>
              </a:tr>
              <a:tr h="658792">
                <a:tc rowSpan="2">
                  <a:txBody>
                    <a:bodyPr/>
                    <a:lstStyle/>
                    <a:p>
                      <a:r>
                        <a:rPr lang="en-US" sz="1400" dirty="0">
                          <a:latin typeface="Letter-join Print Plus 3" panose="02000805000000020003" pitchFamily="50" charset="0"/>
                        </a:rPr>
                        <a:t>9. The Bronze Age began when </a:t>
                      </a:r>
                    </a:p>
                    <a:p>
                      <a:r>
                        <a:rPr lang="en-US" sz="1400" dirty="0">
                          <a:latin typeface="Letter-join Print Plus 3" panose="02000805000000020003" pitchFamily="50" charset="0"/>
                        </a:rPr>
                        <a:t>people </a:t>
                      </a:r>
                      <a:r>
                        <a:rPr lang="en-US" sz="1400" dirty="0" err="1">
                          <a:latin typeface="Letter-join Print Plus 3" panose="02000805000000020003" pitchFamily="50" charset="0"/>
                        </a:rPr>
                        <a:t>realised</a:t>
                      </a:r>
                      <a:r>
                        <a:rPr lang="en-US" sz="1400" dirty="0">
                          <a:latin typeface="Letter-join Print Plus 3" panose="02000805000000020003" pitchFamily="50" charset="0"/>
                        </a:rPr>
                        <a:t> they could extract </a:t>
                      </a:r>
                    </a:p>
                    <a:p>
                      <a:r>
                        <a:rPr lang="en-US" sz="1400" dirty="0">
                          <a:latin typeface="Letter-join Print Plus 3" panose="02000805000000020003" pitchFamily="50" charset="0"/>
                        </a:rPr>
                        <a:t>metal from rocks. </a:t>
                      </a:r>
                    </a:p>
                    <a:p>
                      <a:endParaRPr lang="en-US" sz="1400" dirty="0">
                        <a:latin typeface="Letter-join Print Plus 3" panose="02000805000000020003" pitchFamily="50" charset="0"/>
                      </a:endParaRPr>
                    </a:p>
                    <a:p>
                      <a:endParaRPr dirty="0"/>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r>
                        <a:rPr lang="en-US" sz="1400" dirty="0">
                          <a:latin typeface="Letter-join Print Plus 3" panose="02000805000000020003" pitchFamily="50" charset="0"/>
                        </a:rPr>
                        <a:t>17. Materials are suitable if they meet the demands of the product i.e. have suitable properties (e.g., does it need to be waterproof? Strong? Malleable?)</a:t>
                      </a:r>
                      <a:endParaRPr lang="en-GB" sz="1400" dirty="0">
                        <a:latin typeface="Letter-join Print Plus 3" panose="02000805000000020003" pitchFamily="50"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pPr marL="0" marR="0" lvl="0" indent="0" algn="l" defTabSz="685732" rtl="0" eaLnBrk="1" fontAlgn="auto" latinLnBrk="0" hangingPunct="1">
                        <a:lnSpc>
                          <a:spcPct val="100000"/>
                        </a:lnSpc>
                        <a:spcBef>
                          <a:spcPts val="0"/>
                        </a:spcBef>
                        <a:spcAft>
                          <a:spcPts val="0"/>
                        </a:spcAft>
                        <a:buClrTx/>
                        <a:buSzTx/>
                        <a:buFontTx/>
                        <a:buNone/>
                        <a:tabLst/>
                        <a:defRPr/>
                      </a:pPr>
                      <a:endParaRPr lang="en-US" sz="1800">
                        <a:latin typeface="Letter-join No-Lead 40" panose="02000503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16268690"/>
                  </a:ext>
                </a:extLst>
              </a:tr>
              <a:tr h="306760">
                <a:tc vMerge="1">
                  <a:txBody>
                    <a:bodyPr/>
                    <a:lstStyle/>
                    <a:p>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r>
                        <a:rPr lang="en-US" sz="1400" dirty="0">
                          <a:latin typeface="Letter-join Print Plus 3" panose="02000805000000020003" pitchFamily="50" charset="0"/>
                        </a:rPr>
                        <a:t>18. Designing a product involves thinking about </a:t>
                      </a:r>
                    </a:p>
                    <a:p>
                      <a:r>
                        <a:rPr lang="en-US" sz="1400" dirty="0">
                          <a:latin typeface="Letter-join Print Plus 3" panose="02000805000000020003" pitchFamily="50" charset="0"/>
                        </a:rPr>
                        <a:t>its purpose and ensuring it meets that purpose. </a:t>
                      </a:r>
                      <a:endParaRPr lang="en-GB" sz="1400" dirty="0">
                        <a:latin typeface="Letter-join Print Plus 3" panose="02000805000000020003" pitchFamily="50"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81551299"/>
                  </a:ext>
                </a:extLst>
              </a:tr>
              <a:tr h="502049">
                <a:tc rowSpan="2">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US" sz="1400" dirty="0">
                          <a:latin typeface="Letter-join Print Plus 3" panose="02000805000000020003" pitchFamily="50" charset="0"/>
                        </a:rPr>
                        <a:t>10. Bronze was important as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dirty="0">
                          <a:latin typeface="Letter-join Print Plus 3" panose="02000805000000020003" pitchFamily="50" charset="0"/>
                        </a:rPr>
                        <a:t>it was used for weapons, </a:t>
                      </a:r>
                    </a:p>
                    <a:p>
                      <a:pPr marL="0" marR="0" lvl="0" indent="0" algn="l" defTabSz="960120" rtl="0" eaLnBrk="1" fontAlgn="auto" latinLnBrk="0" hangingPunct="1">
                        <a:lnSpc>
                          <a:spcPct val="100000"/>
                        </a:lnSpc>
                        <a:spcBef>
                          <a:spcPts val="0"/>
                        </a:spcBef>
                        <a:spcAft>
                          <a:spcPts val="0"/>
                        </a:spcAft>
                        <a:buClrTx/>
                        <a:buSzTx/>
                        <a:buFontTx/>
                        <a:buNone/>
                        <a:tabLst/>
                        <a:defRPr/>
                      </a:pPr>
                      <a:r>
                        <a:rPr lang="en-US" sz="1400" dirty="0">
                          <a:latin typeface="Letter-join Print Plus 3" panose="02000805000000020003" pitchFamily="50" charset="0"/>
                        </a:rPr>
                        <a:t>tools and jewelry.</a:t>
                      </a:r>
                      <a:endParaRPr lang="en-GB" sz="1400" dirty="0">
                        <a:latin typeface="Letter-join Print Plus 3" panose="02000805000000020003" pitchFamily="50" charset="0"/>
                      </a:endParaRPr>
                    </a:p>
                  </a:txBody>
                  <a:tcPr marL="118169" marR="118169" marT="59084" marB="5908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3">
                  <a:txBody>
                    <a:bodyPr/>
                    <a:lstStyle/>
                    <a:p>
                      <a:pPr marL="0" indent="0">
                        <a:buNone/>
                      </a:pPr>
                      <a:r>
                        <a:rPr lang="en-US" sz="1400" dirty="0">
                          <a:latin typeface="Letter-join Print Plus 3" panose="02000805000000020003" pitchFamily="50" charset="0"/>
                        </a:rPr>
                        <a:t>19. Shaping is manipulating materials to change </a:t>
                      </a:r>
                    </a:p>
                    <a:p>
                      <a:pPr marL="0" indent="0">
                        <a:buNone/>
                      </a:pPr>
                      <a:r>
                        <a:rPr lang="en-US" sz="1400" dirty="0">
                          <a:latin typeface="Letter-join Print Plus 3" panose="02000805000000020003" pitchFamily="50" charset="0"/>
                        </a:rPr>
                        <a:t>their form. </a:t>
                      </a:r>
                      <a:endParaRPr lang="en-GB" sz="1400" dirty="0">
                        <a:latin typeface="Letter-join Print Plus 3" panose="02000805000000020003" pitchFamily="50"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54917267"/>
                  </a:ext>
                </a:extLst>
              </a:tr>
              <a:tr h="581187">
                <a:tc vMerge="1">
                  <a:txBody>
                    <a:bodyPr/>
                    <a:lstStyle/>
                    <a:p>
                      <a:endParaRPr lang="en-GB"/>
                    </a:p>
                  </a:txBody>
                  <a:tcPr>
                    <a:lnT w="12700" cap="flat" cmpd="sng" algn="ctr">
                      <a:solidFill>
                        <a:schemeClr val="tx1"/>
                      </a:solidFill>
                      <a:prstDash val="solid"/>
                      <a:round/>
                      <a:headEnd type="none" w="med" len="med"/>
                      <a:tailEnd type="none" w="med" len="med"/>
                    </a:lnT>
                  </a:tcPr>
                </a:tc>
                <a:tc gridSpan="3">
                  <a:txBody>
                    <a:bodyPr/>
                    <a:lstStyle/>
                    <a:p>
                      <a:r>
                        <a:rPr lang="en-US" sz="1400" dirty="0">
                          <a:latin typeface="Letter-join Print Plus 3" panose="02000805000000020003" pitchFamily="50" charset="0"/>
                        </a:rPr>
                        <a:t>20. Success can be measured by evaluating whether a product meets the demands of the intended audience and purpose i.e., meets all the design criteria.</a:t>
                      </a:r>
                      <a:endParaRPr lang="en-GB" sz="1400" dirty="0">
                        <a:latin typeface="Letter-join Print Plus 3" panose="02000805000000020003" pitchFamily="50"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39204742"/>
                  </a:ext>
                </a:extLst>
              </a:tr>
            </a:tbl>
          </a:graphicData>
        </a:graphic>
      </p:graphicFrame>
      <p:sp>
        <p:nvSpPr>
          <p:cNvPr id="3" name="TextBox 2">
            <a:extLst>
              <a:ext uri="{FF2B5EF4-FFF2-40B4-BE49-F238E27FC236}">
                <a16:creationId xmlns:a16="http://schemas.microsoft.com/office/drawing/2014/main" id="{8A81D416-5799-F79F-528B-6D7B6D885F77}"/>
              </a:ext>
            </a:extLst>
          </p:cNvPr>
          <p:cNvSpPr txBox="1"/>
          <p:nvPr/>
        </p:nvSpPr>
        <p:spPr>
          <a:xfrm>
            <a:off x="0" y="-10311"/>
            <a:ext cx="9601200" cy="954107"/>
          </a:xfrm>
          <a:prstGeom prst="rect">
            <a:avLst/>
          </a:prstGeom>
          <a:noFill/>
        </p:spPr>
        <p:txBody>
          <a:bodyPr wrap="square" lIns="91440" tIns="45720" rIns="91440" bIns="45720" rtlCol="0" anchor="t">
            <a:spAutoFit/>
          </a:bodyPr>
          <a:lstStyle/>
          <a:p>
            <a:pPr algn="ctr"/>
            <a:r>
              <a:rPr lang="en-US" sz="2800" b="1" dirty="0">
                <a:latin typeface="Letter-join Print Plus 3" panose="02000805000000020003" pitchFamily="50" charset="0"/>
              </a:rPr>
              <a:t>Y3</a:t>
            </a:r>
          </a:p>
          <a:p>
            <a:pPr algn="ctr"/>
            <a:r>
              <a:rPr lang="en-US" sz="2800" b="1" dirty="0">
                <a:latin typeface="Letter-join Print Plus 3"/>
              </a:rPr>
              <a:t>How do we know if we weren’t there?</a:t>
            </a:r>
            <a:endParaRPr lang="en-GB" dirty="0"/>
          </a:p>
        </p:txBody>
      </p:sp>
      <p:pic>
        <p:nvPicPr>
          <p:cNvPr id="25" name="Picture 24" descr="A picture containing text, clipart&#10;&#10;Description automatically generated">
            <a:extLst>
              <a:ext uri="{FF2B5EF4-FFF2-40B4-BE49-F238E27FC236}">
                <a16:creationId xmlns:a16="http://schemas.microsoft.com/office/drawing/2014/main" id="{3C5E40D3-E8EC-33E9-6BF4-5D61B3D1F0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54343" y="6828577"/>
            <a:ext cx="537641" cy="590349"/>
          </a:xfrm>
          <a:prstGeom prst="rect">
            <a:avLst/>
          </a:prstGeom>
          <a:noFill/>
          <a:ln>
            <a:noFill/>
          </a:ln>
        </p:spPr>
      </p:pic>
      <p:sp>
        <p:nvSpPr>
          <p:cNvPr id="4" name="Freeform 2">
            <a:extLst>
              <a:ext uri="{FF2B5EF4-FFF2-40B4-BE49-F238E27FC236}">
                <a16:creationId xmlns:a16="http://schemas.microsoft.com/office/drawing/2014/main" id="{81C7C754-0691-62A0-CAB7-0A775BE5BB6A}"/>
              </a:ext>
            </a:extLst>
          </p:cNvPr>
          <p:cNvSpPr/>
          <p:nvPr/>
        </p:nvSpPr>
        <p:spPr>
          <a:xfrm>
            <a:off x="5256081" y="808476"/>
            <a:ext cx="714610" cy="792428"/>
          </a:xfrm>
          <a:custGeom>
            <a:avLst/>
            <a:gdLst/>
            <a:ahLst/>
            <a:cxnLst/>
            <a:rect l="l" t="t" r="r" b="b"/>
            <a:pathLst>
              <a:path w="4847696" h="4584234">
                <a:moveTo>
                  <a:pt x="0" y="0"/>
                </a:moveTo>
                <a:lnTo>
                  <a:pt x="4847696" y="0"/>
                </a:lnTo>
                <a:lnTo>
                  <a:pt x="4847696" y="4584234"/>
                </a:lnTo>
                <a:lnTo>
                  <a:pt x="0" y="4584234"/>
                </a:lnTo>
                <a:lnTo>
                  <a:pt x="0" y="0"/>
                </a:lnTo>
                <a:close/>
              </a:path>
            </a:pathLst>
          </a:custGeom>
          <a:blipFill>
            <a:blip r:embed="rId3"/>
            <a:stretch>
              <a:fillRect/>
            </a:stretch>
          </a:blipFill>
        </p:spPr>
        <p:txBody>
          <a:bodyPr/>
          <a:lstStyle>
            <a:defPPr>
              <a:defRPr lang="en-US"/>
            </a:defPPr>
            <a:lvl1pPr marL="0" algn="l" defTabSz="610956" rtl="0" eaLnBrk="1" latinLnBrk="0" hangingPunct="1">
              <a:defRPr sz="2405" kern="1200">
                <a:solidFill>
                  <a:schemeClr val="tx1"/>
                </a:solidFill>
                <a:latin typeface="+mn-lt"/>
                <a:ea typeface="+mn-ea"/>
                <a:cs typeface="+mn-cs"/>
              </a:defRPr>
            </a:lvl1pPr>
            <a:lvl2pPr marL="610956" algn="l" defTabSz="610956" rtl="0" eaLnBrk="1" latinLnBrk="0" hangingPunct="1">
              <a:defRPr sz="2405" kern="1200">
                <a:solidFill>
                  <a:schemeClr val="tx1"/>
                </a:solidFill>
                <a:latin typeface="+mn-lt"/>
                <a:ea typeface="+mn-ea"/>
                <a:cs typeface="+mn-cs"/>
              </a:defRPr>
            </a:lvl2pPr>
            <a:lvl3pPr marL="1221913" algn="l" defTabSz="610956" rtl="0" eaLnBrk="1" latinLnBrk="0" hangingPunct="1">
              <a:defRPr sz="2405" kern="1200">
                <a:solidFill>
                  <a:schemeClr val="tx1"/>
                </a:solidFill>
                <a:latin typeface="+mn-lt"/>
                <a:ea typeface="+mn-ea"/>
                <a:cs typeface="+mn-cs"/>
              </a:defRPr>
            </a:lvl3pPr>
            <a:lvl4pPr marL="1832869" algn="l" defTabSz="610956" rtl="0" eaLnBrk="1" latinLnBrk="0" hangingPunct="1">
              <a:defRPr sz="2405" kern="1200">
                <a:solidFill>
                  <a:schemeClr val="tx1"/>
                </a:solidFill>
                <a:latin typeface="+mn-lt"/>
                <a:ea typeface="+mn-ea"/>
                <a:cs typeface="+mn-cs"/>
              </a:defRPr>
            </a:lvl4pPr>
            <a:lvl5pPr marL="2443825" algn="l" defTabSz="610956" rtl="0" eaLnBrk="1" latinLnBrk="0" hangingPunct="1">
              <a:defRPr sz="2405" kern="1200">
                <a:solidFill>
                  <a:schemeClr val="tx1"/>
                </a:solidFill>
                <a:latin typeface="+mn-lt"/>
                <a:ea typeface="+mn-ea"/>
                <a:cs typeface="+mn-cs"/>
              </a:defRPr>
            </a:lvl5pPr>
            <a:lvl6pPr marL="3054782" algn="l" defTabSz="610956" rtl="0" eaLnBrk="1" latinLnBrk="0" hangingPunct="1">
              <a:defRPr sz="2405" kern="1200">
                <a:solidFill>
                  <a:schemeClr val="tx1"/>
                </a:solidFill>
                <a:latin typeface="+mn-lt"/>
                <a:ea typeface="+mn-ea"/>
                <a:cs typeface="+mn-cs"/>
              </a:defRPr>
            </a:lvl6pPr>
            <a:lvl7pPr marL="3665738" algn="l" defTabSz="610956" rtl="0" eaLnBrk="1" latinLnBrk="0" hangingPunct="1">
              <a:defRPr sz="2405" kern="1200">
                <a:solidFill>
                  <a:schemeClr val="tx1"/>
                </a:solidFill>
                <a:latin typeface="+mn-lt"/>
                <a:ea typeface="+mn-ea"/>
                <a:cs typeface="+mn-cs"/>
              </a:defRPr>
            </a:lvl7pPr>
            <a:lvl8pPr marL="4276695" algn="l" defTabSz="610956" rtl="0" eaLnBrk="1" latinLnBrk="0" hangingPunct="1">
              <a:defRPr sz="2405" kern="1200">
                <a:solidFill>
                  <a:schemeClr val="tx1"/>
                </a:solidFill>
                <a:latin typeface="+mn-lt"/>
                <a:ea typeface="+mn-ea"/>
                <a:cs typeface="+mn-cs"/>
              </a:defRPr>
            </a:lvl8pPr>
            <a:lvl9pPr marL="4887651" algn="l" defTabSz="610956" rtl="0" eaLnBrk="1" latinLnBrk="0" hangingPunct="1">
              <a:defRPr sz="2405" kern="1200">
                <a:solidFill>
                  <a:schemeClr val="tx1"/>
                </a:solidFill>
                <a:latin typeface="+mn-lt"/>
                <a:ea typeface="+mn-ea"/>
                <a:cs typeface="+mn-cs"/>
              </a:defRPr>
            </a:lvl9pPr>
          </a:lstStyle>
          <a:p>
            <a:pPr defTabSz="1181679"/>
            <a:endParaRPr lang="en-GB" sz="3108">
              <a:solidFill>
                <a:prstClr val="black"/>
              </a:solidFill>
              <a:latin typeface="Calibri"/>
            </a:endParaRPr>
          </a:p>
        </p:txBody>
      </p:sp>
      <p:pic>
        <p:nvPicPr>
          <p:cNvPr id="5" name="Picture 2" descr="timeline | Sourcery by Schools Prehistory">
            <a:extLst>
              <a:ext uri="{FF2B5EF4-FFF2-40B4-BE49-F238E27FC236}">
                <a16:creationId xmlns:a16="http://schemas.microsoft.com/office/drawing/2014/main" id="{280D13CD-A9F3-859B-C138-29CD5E049D3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1526" b="54117"/>
          <a:stretch/>
        </p:blipFill>
        <p:spPr bwMode="auto">
          <a:xfrm>
            <a:off x="424181" y="2251107"/>
            <a:ext cx="8895080" cy="82398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3BC0559-0BA2-7EC2-5703-E9550D3413C9}"/>
              </a:ext>
            </a:extLst>
          </p:cNvPr>
          <p:cNvSpPr txBox="1"/>
          <p:nvPr/>
        </p:nvSpPr>
        <p:spPr>
          <a:xfrm>
            <a:off x="749300" y="2162206"/>
            <a:ext cx="3774013" cy="461665"/>
          </a:xfrm>
          <a:prstGeom prst="rect">
            <a:avLst/>
          </a:prstGeom>
          <a:solidFill>
            <a:schemeClr val="bg1"/>
          </a:solidFill>
          <a:ln>
            <a:solidFill>
              <a:schemeClr val="bg1"/>
            </a:solidFill>
          </a:ln>
        </p:spPr>
        <p:txBody>
          <a:bodyPr wrap="square">
            <a:spAutoFit/>
          </a:bodyPr>
          <a:lstStyle/>
          <a:p>
            <a:pPr algn="ctr"/>
            <a:r>
              <a:rPr lang="en-US" sz="1200" b="1" dirty="0">
                <a:latin typeface="Letter-join Print Plus 3" panose="02000805000000020003" pitchFamily="50" charset="0"/>
              </a:rPr>
              <a:t>Paleolithic Era </a:t>
            </a:r>
          </a:p>
          <a:p>
            <a:pPr algn="ctr"/>
            <a:r>
              <a:rPr lang="en-US" sz="1200" b="1" dirty="0">
                <a:latin typeface="Letter-join Print Plus 3" panose="02000805000000020003" pitchFamily="50" charset="0"/>
              </a:rPr>
              <a:t>(2.6 million years ago – 10,000 BCE</a:t>
            </a:r>
            <a:endParaRPr lang="en-GB" sz="1200" b="1" dirty="0"/>
          </a:p>
        </p:txBody>
      </p:sp>
      <p:sp>
        <p:nvSpPr>
          <p:cNvPr id="10" name="TextBox 9">
            <a:extLst>
              <a:ext uri="{FF2B5EF4-FFF2-40B4-BE49-F238E27FC236}">
                <a16:creationId xmlns:a16="http://schemas.microsoft.com/office/drawing/2014/main" id="{80E2D1EA-549A-13EE-C5C6-797831B9EB5F}"/>
              </a:ext>
            </a:extLst>
          </p:cNvPr>
          <p:cNvSpPr txBox="1"/>
          <p:nvPr/>
        </p:nvSpPr>
        <p:spPr>
          <a:xfrm>
            <a:off x="4663441" y="2177814"/>
            <a:ext cx="2565921" cy="461665"/>
          </a:xfrm>
          <a:prstGeom prst="rect">
            <a:avLst/>
          </a:prstGeom>
          <a:solidFill>
            <a:schemeClr val="bg1"/>
          </a:solidFill>
          <a:ln>
            <a:solidFill>
              <a:schemeClr val="bg1"/>
            </a:solidFill>
          </a:ln>
        </p:spPr>
        <p:txBody>
          <a:bodyPr wrap="square">
            <a:spAutoFit/>
          </a:bodyPr>
          <a:lstStyle/>
          <a:p>
            <a:pPr algn="ctr"/>
            <a:r>
              <a:rPr lang="en-US" sz="1200" b="1" dirty="0">
                <a:latin typeface="Letter-join Print Plus 3" panose="02000805000000020003" pitchFamily="50" charset="0"/>
              </a:rPr>
              <a:t>Mesolithic Era </a:t>
            </a:r>
          </a:p>
          <a:p>
            <a:pPr algn="ctr"/>
            <a:r>
              <a:rPr lang="en-US" sz="1200" b="1" dirty="0">
                <a:latin typeface="Letter-join Print Plus 3" panose="02000805000000020003" pitchFamily="50" charset="0"/>
              </a:rPr>
              <a:t>(10,000 BCE – 4,000 BCE</a:t>
            </a:r>
            <a:endParaRPr lang="en-GB" sz="1200" b="1" dirty="0"/>
          </a:p>
        </p:txBody>
      </p:sp>
      <p:sp>
        <p:nvSpPr>
          <p:cNvPr id="12" name="Rectangle 11">
            <a:extLst>
              <a:ext uri="{FF2B5EF4-FFF2-40B4-BE49-F238E27FC236}">
                <a16:creationId xmlns:a16="http://schemas.microsoft.com/office/drawing/2014/main" id="{41447536-3879-954B-B2E6-AA50FE17A1F8}"/>
              </a:ext>
            </a:extLst>
          </p:cNvPr>
          <p:cNvSpPr/>
          <p:nvPr/>
        </p:nvSpPr>
        <p:spPr>
          <a:xfrm>
            <a:off x="424181" y="2565400"/>
            <a:ext cx="5036819" cy="6734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2E339CD6-75AE-A84D-EE26-3D0C3481D13B}"/>
              </a:ext>
            </a:extLst>
          </p:cNvPr>
          <p:cNvSpPr/>
          <p:nvPr/>
        </p:nvSpPr>
        <p:spPr>
          <a:xfrm>
            <a:off x="5461001" y="2658110"/>
            <a:ext cx="3820160" cy="6734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9B3EB744-F788-0B6C-1516-EDBC364BE991}"/>
              </a:ext>
            </a:extLst>
          </p:cNvPr>
          <p:cNvSpPr/>
          <p:nvPr/>
        </p:nvSpPr>
        <p:spPr>
          <a:xfrm>
            <a:off x="7523164" y="2117868"/>
            <a:ext cx="274636" cy="6734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F6EB8AE-60F8-757E-F05E-40B420E27451}"/>
              </a:ext>
            </a:extLst>
          </p:cNvPr>
          <p:cNvSpPr/>
          <p:nvPr/>
        </p:nvSpPr>
        <p:spPr>
          <a:xfrm>
            <a:off x="8283894" y="2095672"/>
            <a:ext cx="274636" cy="6734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169204A3-41A8-C720-4D0E-4B7CF1D594C3}"/>
              </a:ext>
            </a:extLst>
          </p:cNvPr>
          <p:cNvSpPr/>
          <p:nvPr/>
        </p:nvSpPr>
        <p:spPr>
          <a:xfrm>
            <a:off x="8788399" y="2187606"/>
            <a:ext cx="145201" cy="67348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2" descr="timeline | Sourcery by Schools Prehistory">
            <a:extLst>
              <a:ext uri="{FF2B5EF4-FFF2-40B4-BE49-F238E27FC236}">
                <a16:creationId xmlns:a16="http://schemas.microsoft.com/office/drawing/2014/main" id="{9914B795-CE2F-CCD8-66B1-ABAEB9FF655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49285" b="24403"/>
          <a:stretch/>
        </p:blipFill>
        <p:spPr bwMode="auto">
          <a:xfrm>
            <a:off x="424181" y="2645978"/>
            <a:ext cx="8895080" cy="890144"/>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03AD1FAA-008C-09AB-5787-DC8D848BC074}"/>
              </a:ext>
            </a:extLst>
          </p:cNvPr>
          <p:cNvSpPr/>
          <p:nvPr/>
        </p:nvSpPr>
        <p:spPr>
          <a:xfrm>
            <a:off x="5396866" y="2565400"/>
            <a:ext cx="3820160" cy="17771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BA03A155-94F1-355F-3ADA-2FD3EF45742B}"/>
              </a:ext>
            </a:extLst>
          </p:cNvPr>
          <p:cNvSpPr txBox="1"/>
          <p:nvPr/>
        </p:nvSpPr>
        <p:spPr>
          <a:xfrm>
            <a:off x="7308211" y="1836750"/>
            <a:ext cx="646331" cy="1107848"/>
          </a:xfrm>
          <a:prstGeom prst="rect">
            <a:avLst/>
          </a:prstGeom>
          <a:noFill/>
          <a:ln>
            <a:noFill/>
          </a:ln>
        </p:spPr>
        <p:txBody>
          <a:bodyPr vert="vert270" wrap="square">
            <a:spAutoFit/>
          </a:bodyPr>
          <a:lstStyle/>
          <a:p>
            <a:pPr algn="ctr"/>
            <a:r>
              <a:rPr lang="en-US" sz="1000" b="1" dirty="0">
                <a:latin typeface="Letter-join Print Plus 3" panose="02000805000000020003" pitchFamily="50" charset="0"/>
              </a:rPr>
              <a:t>Neolithic Era </a:t>
            </a:r>
          </a:p>
          <a:p>
            <a:pPr algn="ctr"/>
            <a:r>
              <a:rPr lang="en-US" sz="1000" b="1" dirty="0">
                <a:latin typeface="Letter-join Print Plus 3" panose="02000805000000020003" pitchFamily="50" charset="0"/>
              </a:rPr>
              <a:t>(4,000 BCE – </a:t>
            </a:r>
          </a:p>
          <a:p>
            <a:pPr algn="ctr"/>
            <a:r>
              <a:rPr lang="en-US" sz="1000" b="1" dirty="0">
                <a:latin typeface="Letter-join Print Plus 3" panose="02000805000000020003" pitchFamily="50" charset="0"/>
              </a:rPr>
              <a:t>2,300 BCE</a:t>
            </a:r>
            <a:endParaRPr lang="en-GB" sz="1000" b="1" dirty="0"/>
          </a:p>
        </p:txBody>
      </p:sp>
      <p:sp>
        <p:nvSpPr>
          <p:cNvPr id="23" name="TextBox 22">
            <a:extLst>
              <a:ext uri="{FF2B5EF4-FFF2-40B4-BE49-F238E27FC236}">
                <a16:creationId xmlns:a16="http://schemas.microsoft.com/office/drawing/2014/main" id="{B0E247C9-513D-B662-1310-3CFCFDADBACD}"/>
              </a:ext>
            </a:extLst>
          </p:cNvPr>
          <p:cNvSpPr txBox="1"/>
          <p:nvPr/>
        </p:nvSpPr>
        <p:spPr>
          <a:xfrm>
            <a:off x="8733236" y="1994605"/>
            <a:ext cx="646331" cy="834678"/>
          </a:xfrm>
          <a:prstGeom prst="rect">
            <a:avLst/>
          </a:prstGeom>
          <a:solidFill>
            <a:schemeClr val="bg1"/>
          </a:solidFill>
          <a:ln>
            <a:noFill/>
          </a:ln>
        </p:spPr>
        <p:txBody>
          <a:bodyPr vert="vert270" wrap="square">
            <a:spAutoFit/>
          </a:bodyPr>
          <a:lstStyle/>
          <a:p>
            <a:pPr algn="ctr"/>
            <a:r>
              <a:rPr lang="en-US" sz="1000" b="1" dirty="0">
                <a:latin typeface="Letter-join Print Plus 3" panose="02000805000000020003" pitchFamily="50" charset="0"/>
              </a:rPr>
              <a:t>Iron Age </a:t>
            </a:r>
          </a:p>
          <a:p>
            <a:pPr algn="ctr"/>
            <a:r>
              <a:rPr lang="en-US" sz="1000" b="1" dirty="0">
                <a:latin typeface="Letter-join Print Plus 3" panose="02000805000000020003" pitchFamily="50" charset="0"/>
              </a:rPr>
              <a:t>(800 BCE – </a:t>
            </a:r>
          </a:p>
          <a:p>
            <a:pPr algn="ctr"/>
            <a:r>
              <a:rPr lang="en-US" sz="1000" b="1" dirty="0">
                <a:latin typeface="Letter-join Print Plus 3" panose="02000805000000020003" pitchFamily="50" charset="0"/>
              </a:rPr>
              <a:t>43 AD</a:t>
            </a:r>
            <a:endParaRPr lang="en-GB" sz="1000" b="1" dirty="0"/>
          </a:p>
        </p:txBody>
      </p:sp>
      <p:sp>
        <p:nvSpPr>
          <p:cNvPr id="20" name="TextBox 19">
            <a:extLst>
              <a:ext uri="{FF2B5EF4-FFF2-40B4-BE49-F238E27FC236}">
                <a16:creationId xmlns:a16="http://schemas.microsoft.com/office/drawing/2014/main" id="{478775D6-43C5-DEB3-0F88-98F9B3BCA15E}"/>
              </a:ext>
            </a:extLst>
          </p:cNvPr>
          <p:cNvSpPr txBox="1"/>
          <p:nvPr/>
        </p:nvSpPr>
        <p:spPr>
          <a:xfrm>
            <a:off x="7956689" y="1885352"/>
            <a:ext cx="646331" cy="986225"/>
          </a:xfrm>
          <a:prstGeom prst="rect">
            <a:avLst/>
          </a:prstGeom>
          <a:noFill/>
          <a:ln>
            <a:noFill/>
          </a:ln>
        </p:spPr>
        <p:txBody>
          <a:bodyPr vert="vert270" wrap="square">
            <a:spAutoFit/>
          </a:bodyPr>
          <a:lstStyle/>
          <a:p>
            <a:pPr algn="ctr"/>
            <a:r>
              <a:rPr lang="en-US" sz="1000" b="1" dirty="0">
                <a:latin typeface="Letter-join Print Plus 3" panose="02000805000000020003" pitchFamily="50" charset="0"/>
              </a:rPr>
              <a:t>Bronze Age </a:t>
            </a:r>
          </a:p>
          <a:p>
            <a:pPr algn="ctr"/>
            <a:r>
              <a:rPr lang="en-US" sz="1000" b="1" dirty="0">
                <a:latin typeface="Letter-join Print Plus 3" panose="02000805000000020003" pitchFamily="50" charset="0"/>
              </a:rPr>
              <a:t>(2,300 BCE – </a:t>
            </a:r>
          </a:p>
          <a:p>
            <a:pPr algn="ctr"/>
            <a:r>
              <a:rPr lang="en-US" sz="1000" b="1" dirty="0">
                <a:latin typeface="Letter-join Print Plus 3" panose="02000805000000020003" pitchFamily="50" charset="0"/>
              </a:rPr>
              <a:t>800 BCE</a:t>
            </a:r>
            <a:endParaRPr lang="en-GB" sz="1000" b="1" dirty="0"/>
          </a:p>
        </p:txBody>
      </p:sp>
      <p:pic>
        <p:nvPicPr>
          <p:cNvPr id="27" name="Picture 26" descr="A painting of people working in a village&#10;&#10;Description automatically generated">
            <a:extLst>
              <a:ext uri="{FF2B5EF4-FFF2-40B4-BE49-F238E27FC236}">
                <a16:creationId xmlns:a16="http://schemas.microsoft.com/office/drawing/2014/main" id="{CC87CB92-8902-6195-DBD3-AFC0ABFD60C0}"/>
              </a:ext>
            </a:extLst>
          </p:cNvPr>
          <p:cNvPicPr>
            <a:picLocks noChangeAspect="1"/>
          </p:cNvPicPr>
          <p:nvPr/>
        </p:nvPicPr>
        <p:blipFill>
          <a:blip r:embed="rId5"/>
          <a:stretch>
            <a:fillRect/>
          </a:stretch>
        </p:blipFill>
        <p:spPr>
          <a:xfrm>
            <a:off x="2387144" y="6970786"/>
            <a:ext cx="1931798" cy="1443904"/>
          </a:xfrm>
          <a:prstGeom prst="rect">
            <a:avLst/>
          </a:prstGeom>
        </p:spPr>
      </p:pic>
      <p:pic>
        <p:nvPicPr>
          <p:cNvPr id="1026" name="Picture 2" descr="questions icon">
            <a:hlinkClick r:id="rId6" tooltip="questions icon"/>
            <a:extLst>
              <a:ext uri="{FF2B5EF4-FFF2-40B4-BE49-F238E27FC236}">
                <a16:creationId xmlns:a16="http://schemas.microsoft.com/office/drawing/2014/main" id="{99D847A6-C0D6-6401-6AA5-B4F398A8335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04226" y="9556294"/>
            <a:ext cx="730706" cy="73070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descr="The Bronze Age by Peter Jackson: Buy ...">
            <a:extLst>
              <a:ext uri="{FF2B5EF4-FFF2-40B4-BE49-F238E27FC236}">
                <a16:creationId xmlns:a16="http://schemas.microsoft.com/office/drawing/2014/main" id="{2119CCAC-B0F8-2B7F-C461-9DDDD13E95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73711" y="10297897"/>
            <a:ext cx="1092200" cy="11368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erry Gems Late Bronze Age - Kerry Gems">
            <a:extLst>
              <a:ext uri="{FF2B5EF4-FFF2-40B4-BE49-F238E27FC236}">
                <a16:creationId xmlns:a16="http://schemas.microsoft.com/office/drawing/2014/main" id="{A1115471-364C-4DF8-D1BC-AB802CEEDCB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98521" y="11540876"/>
            <a:ext cx="1606779" cy="10888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Buckinghamshire Archaeological Society ...">
            <a:extLst>
              <a:ext uri="{FF2B5EF4-FFF2-40B4-BE49-F238E27FC236}">
                <a16:creationId xmlns:a16="http://schemas.microsoft.com/office/drawing/2014/main" id="{6D3602AF-68CA-7E43-5186-FD794ABE41E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88787" y="5423676"/>
            <a:ext cx="1962813" cy="1318093"/>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a:extLst>
              <a:ext uri="{FF2B5EF4-FFF2-40B4-BE49-F238E27FC236}">
                <a16:creationId xmlns:a16="http://schemas.microsoft.com/office/drawing/2014/main" id="{C099F1AC-E8D4-3B3F-5CFC-0A210629E143}"/>
              </a:ext>
            </a:extLst>
          </p:cNvPr>
          <p:cNvPicPr>
            <a:picLocks noChangeAspect="1"/>
          </p:cNvPicPr>
          <p:nvPr/>
        </p:nvPicPr>
        <p:blipFill>
          <a:blip r:embed="rId11"/>
          <a:stretch>
            <a:fillRect/>
          </a:stretch>
        </p:blipFill>
        <p:spPr>
          <a:xfrm>
            <a:off x="7053285" y="5650794"/>
            <a:ext cx="1819500" cy="1081696"/>
          </a:xfrm>
          <a:prstGeom prst="rect">
            <a:avLst/>
          </a:prstGeom>
        </p:spPr>
      </p:pic>
      <p:pic>
        <p:nvPicPr>
          <p:cNvPr id="1032" name="Picture 8" descr="iron age icon">
            <a:hlinkClick r:id="rId12" tooltip="iron age icon"/>
            <a:extLst>
              <a:ext uri="{FF2B5EF4-FFF2-40B4-BE49-F238E27FC236}">
                <a16:creationId xmlns:a16="http://schemas.microsoft.com/office/drawing/2014/main" id="{825DCD8E-8F30-3832-ED68-9EC90412822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649980" y="3605513"/>
            <a:ext cx="640687" cy="64068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evaluate icon">
            <a:hlinkClick r:id="rId14" tooltip="evaluate icon"/>
            <a:extLst>
              <a:ext uri="{FF2B5EF4-FFF2-40B4-BE49-F238E27FC236}">
                <a16:creationId xmlns:a16="http://schemas.microsoft.com/office/drawing/2014/main" id="{78F7D103-A008-B66C-D386-0CC069D8FCC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250091" y="8853964"/>
            <a:ext cx="633309" cy="63330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descr="A cave painting of animals with Lascaux in the background&#10;&#10;Description automatically generated">
            <a:extLst>
              <a:ext uri="{FF2B5EF4-FFF2-40B4-BE49-F238E27FC236}">
                <a16:creationId xmlns:a16="http://schemas.microsoft.com/office/drawing/2014/main" id="{425FDD34-0117-40A6-9909-B555FDB32416}"/>
              </a:ext>
            </a:extLst>
          </p:cNvPr>
          <p:cNvPicPr>
            <a:picLocks noChangeAspect="1"/>
          </p:cNvPicPr>
          <p:nvPr/>
        </p:nvPicPr>
        <p:blipFill rotWithShape="1">
          <a:blip r:embed="rId16"/>
          <a:srcRect l="8578" r="36630"/>
          <a:stretch/>
        </p:blipFill>
        <p:spPr>
          <a:xfrm>
            <a:off x="7225030" y="8506865"/>
            <a:ext cx="1991996" cy="991521"/>
          </a:xfrm>
          <a:prstGeom prst="rect">
            <a:avLst/>
          </a:prstGeom>
        </p:spPr>
      </p:pic>
      <p:pic>
        <p:nvPicPr>
          <p:cNvPr id="1038" name="Picture 14" descr="draw icon">
            <a:hlinkClick r:id="rId17" tooltip="draw icon"/>
            <a:extLst>
              <a:ext uri="{FF2B5EF4-FFF2-40B4-BE49-F238E27FC236}">
                <a16:creationId xmlns:a16="http://schemas.microsoft.com/office/drawing/2014/main" id="{0631D5A8-A183-7069-84B0-D272B4897A49}"/>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946400" y="7569866"/>
            <a:ext cx="936999" cy="936999"/>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lay icon">
            <a:hlinkClick r:id="rId19" tooltip="clay icon"/>
            <a:extLst>
              <a:ext uri="{FF2B5EF4-FFF2-40B4-BE49-F238E27FC236}">
                <a16:creationId xmlns:a16="http://schemas.microsoft.com/office/drawing/2014/main" id="{108D4589-91AB-FFE9-4303-6E1FE8DEADB8}"/>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677946" y="11481688"/>
            <a:ext cx="500980" cy="50098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design icon">
            <a:hlinkClick r:id="rId21" tooltip="design icon"/>
            <a:extLst>
              <a:ext uri="{FF2B5EF4-FFF2-40B4-BE49-F238E27FC236}">
                <a16:creationId xmlns:a16="http://schemas.microsoft.com/office/drawing/2014/main" id="{B51BE06E-3C78-8DCF-3B44-E2D7BB2D69AB}"/>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8589627" y="10864597"/>
            <a:ext cx="640688" cy="640688"/>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timeline icon">
            <a:hlinkClick r:id="rId23" tooltip="timeline icon"/>
            <a:extLst>
              <a:ext uri="{FF2B5EF4-FFF2-40B4-BE49-F238E27FC236}">
                <a16:creationId xmlns:a16="http://schemas.microsoft.com/office/drawing/2014/main" id="{89502765-3170-3457-F6CB-6D3735B27588}"/>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687104" y="4595213"/>
            <a:ext cx="590350" cy="590350"/>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question icon">
            <a:hlinkClick r:id="rId25" tooltip="question icon"/>
            <a:extLst>
              <a:ext uri="{FF2B5EF4-FFF2-40B4-BE49-F238E27FC236}">
                <a16:creationId xmlns:a16="http://schemas.microsoft.com/office/drawing/2014/main" id="{8D321E4E-1C79-1635-B472-73AFFE8CC67F}"/>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3701489" y="5250065"/>
            <a:ext cx="489511" cy="489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6514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8AC8DF0-E98E-7951-053A-69DF4EABCB85}"/>
              </a:ext>
            </a:extLst>
          </p:cNvPr>
          <p:cNvGraphicFramePr>
            <a:graphicFrameLocks noGrp="1"/>
          </p:cNvGraphicFramePr>
          <p:nvPr>
            <p:extLst>
              <p:ext uri="{D42A27DB-BD31-4B8C-83A1-F6EECF244321}">
                <p14:modId xmlns:p14="http://schemas.microsoft.com/office/powerpoint/2010/main" val="931905191"/>
              </p:ext>
            </p:extLst>
          </p:nvPr>
        </p:nvGraphicFramePr>
        <p:xfrm>
          <a:off x="369278" y="46694"/>
          <a:ext cx="8862645" cy="12236161"/>
        </p:xfrm>
        <a:graphic>
          <a:graphicData uri="http://schemas.openxmlformats.org/drawingml/2006/table">
            <a:tbl>
              <a:tblPr firstRow="1" bandRow="1">
                <a:tableStyleId>{5940675A-B579-460E-94D1-54222C63F5DA}</a:tableStyleId>
              </a:tblPr>
              <a:tblGrid>
                <a:gridCol w="1192237">
                  <a:extLst>
                    <a:ext uri="{9D8B030D-6E8A-4147-A177-3AD203B41FA5}">
                      <a16:colId xmlns:a16="http://schemas.microsoft.com/office/drawing/2014/main" val="1455723268"/>
                    </a:ext>
                  </a:extLst>
                </a:gridCol>
                <a:gridCol w="1554800">
                  <a:extLst>
                    <a:ext uri="{9D8B030D-6E8A-4147-A177-3AD203B41FA5}">
                      <a16:colId xmlns:a16="http://schemas.microsoft.com/office/drawing/2014/main" val="3273067655"/>
                    </a:ext>
                  </a:extLst>
                </a:gridCol>
                <a:gridCol w="6115608">
                  <a:extLst>
                    <a:ext uri="{9D8B030D-6E8A-4147-A177-3AD203B41FA5}">
                      <a16:colId xmlns:a16="http://schemas.microsoft.com/office/drawing/2014/main" val="2509883937"/>
                    </a:ext>
                  </a:extLst>
                </a:gridCol>
              </a:tblGrid>
              <a:tr h="756009">
                <a:tc gridSpan="3">
                  <a:txBody>
                    <a:bodyPr/>
                    <a:lstStyle/>
                    <a:p>
                      <a:pPr algn="ctr"/>
                      <a:r>
                        <a:rPr lang="en-US" sz="2100" b="1" dirty="0">
                          <a:latin typeface="Comic Sans MS"/>
                          <a:ea typeface="Wandohope"/>
                        </a:rPr>
                        <a:t>Year 3 Autumn Term</a:t>
                      </a:r>
                    </a:p>
                    <a:p>
                      <a:pPr algn="ctr"/>
                      <a:r>
                        <a:rPr lang="en-US" sz="2100" b="1" dirty="0">
                          <a:latin typeface="Comic Sans MS"/>
                          <a:ea typeface="Wandohope"/>
                        </a:rPr>
                        <a:t>How do we know if we weren’t there? </a:t>
                      </a:r>
                      <a:endParaRPr lang="en-GB" sz="2100" b="1" dirty="0">
                        <a:latin typeface="Comic Sans MS" panose="030F0702030302020204" pitchFamily="66" charset="0"/>
                        <a:ea typeface="Wandohope" panose="020B0503020000020004" pitchFamily="18" charset="-128"/>
                      </a:endParaRPr>
                    </a:p>
                  </a:txBody>
                  <a:tcPr marL="118169" marR="118169" marT="59084" marB="59084">
                    <a:solidFill>
                      <a:schemeClr val="bg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691643097"/>
                  </a:ext>
                </a:extLst>
              </a:tr>
              <a:tr h="397900">
                <a:tc gridSpan="3">
                  <a:txBody>
                    <a:bodyPr/>
                    <a:lstStyle/>
                    <a:p>
                      <a:pPr algn="ctr"/>
                      <a:r>
                        <a:rPr lang="en-US" sz="1800" b="1">
                          <a:latin typeface="Letter-join Print Plus 3"/>
                        </a:rPr>
                        <a:t>History Key Vocabulary</a:t>
                      </a:r>
                    </a:p>
                  </a:txBody>
                  <a:tcPr marL="118169" marR="118169" marT="59084" marB="59084">
                    <a:solidFill>
                      <a:schemeClr val="accent5">
                        <a:lumMod val="60000"/>
                        <a:lumOff val="4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82322772"/>
                  </a:ext>
                </a:extLst>
              </a:tr>
              <a:tr h="676430">
                <a:tc>
                  <a:txBody>
                    <a:bodyPr/>
                    <a:lstStyle/>
                    <a:p>
                      <a:endParaRPr lang="en-GB" sz="1800" dirty="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early man</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l" defTabSz="685800" rtl="0" eaLnBrk="1" fontAlgn="auto" latinLnBrk="0" hangingPunct="1">
                        <a:lnSpc>
                          <a:spcPct val="107000"/>
                        </a:lnSpc>
                        <a:spcBef>
                          <a:spcPts val="0"/>
                        </a:spcBef>
                        <a:spcAft>
                          <a:spcPts val="800"/>
                        </a:spcAft>
                        <a:buClrTx/>
                        <a:buSzTx/>
                        <a:buFontTx/>
                        <a:buNone/>
                        <a:tabLst/>
                        <a:defRPr/>
                      </a:pPr>
                      <a:r>
                        <a:rPr lang="en-US" sz="1800" kern="1200" dirty="0">
                          <a:solidFill>
                            <a:schemeClr val="dk1"/>
                          </a:solidFill>
                          <a:effectLst/>
                          <a:latin typeface="Letter-join Print Plus 3" panose="02000805000000020003" pitchFamily="50" charset="0"/>
                          <a:ea typeface="+mn-ea"/>
                          <a:cs typeface="+mn-cs"/>
                        </a:rPr>
                        <a:t>The earliest forms of humankind, which existed over 2.6 million years ago.</a:t>
                      </a:r>
                      <a:endParaRPr lang="en-GB" sz="1800" kern="1200" dirty="0">
                        <a:solidFill>
                          <a:schemeClr val="dk1"/>
                        </a:solidFill>
                        <a:effectLst/>
                        <a:latin typeface="Letter-join Print Plus 3" panose="02000805000000020003" pitchFamily="50" charset="0"/>
                        <a:ea typeface="+mn-ea"/>
                        <a:cs typeface="+mn-cs"/>
                      </a:endParaRPr>
                    </a:p>
                  </a:txBody>
                  <a:tcPr marL="68580" marR="68580" marT="0" marB="0" anchor="ctr"/>
                </a:tc>
                <a:extLst>
                  <a:ext uri="{0D108BD9-81ED-4DB2-BD59-A6C34878D82A}">
                    <a16:rowId xmlns:a16="http://schemas.microsoft.com/office/drawing/2014/main" val="2945442686"/>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settlement</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lvl="0" indent="0" algn="l" defTabSz="685800" rtl="0" eaLnBrk="1" fontAlgn="auto" latinLnBrk="0" hangingPunct="1">
                        <a:lnSpc>
                          <a:spcPct val="107000"/>
                        </a:lnSpc>
                        <a:spcBef>
                          <a:spcPts val="0"/>
                        </a:spcBef>
                        <a:spcAft>
                          <a:spcPts val="800"/>
                        </a:spcAft>
                        <a:buClrTx/>
                        <a:buSzTx/>
                        <a:buFontTx/>
                        <a:buNone/>
                        <a:tabLst/>
                        <a:defRPr/>
                      </a:pPr>
                      <a:r>
                        <a:rPr lang="en-US" sz="1800" kern="1200" dirty="0">
                          <a:solidFill>
                            <a:schemeClr val="dk1"/>
                          </a:solidFill>
                          <a:effectLst/>
                          <a:latin typeface="Letter-join Print Plus 3" panose="02000805000000020003" pitchFamily="50" charset="0"/>
                          <a:ea typeface="+mn-ea"/>
                          <a:cs typeface="+mn-cs"/>
                        </a:rPr>
                        <a:t>A place where humans established a community.</a:t>
                      </a:r>
                      <a:endParaRPr lang="en-GB" sz="1800" kern="1200" dirty="0">
                        <a:solidFill>
                          <a:schemeClr val="dk1"/>
                        </a:solidFill>
                        <a:effectLst/>
                        <a:latin typeface="Letter-join Print Plus 3" panose="02000805000000020003" pitchFamily="50" charset="0"/>
                        <a:ea typeface="+mn-ea"/>
                        <a:cs typeface="+mn-cs"/>
                      </a:endParaRPr>
                    </a:p>
                  </a:txBody>
                  <a:tcPr marL="68580" marR="68580" marT="0" marB="0" anchor="ctr"/>
                </a:tc>
                <a:extLst>
                  <a:ext uri="{0D108BD9-81ED-4DB2-BD59-A6C34878D82A}">
                    <a16:rowId xmlns:a16="http://schemas.microsoft.com/office/drawing/2014/main" val="3598151383"/>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currency</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A system of money in a particular country or region.</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63509421"/>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tabLst>
                          <a:tab pos="1353820" algn="l"/>
                        </a:tabLst>
                      </a:pPr>
                      <a:r>
                        <a:rPr lang="en-US" sz="1800" kern="100" dirty="0">
                          <a:effectLst/>
                          <a:latin typeface="Letter-join Print Plus 3" panose="02000805000000020003" pitchFamily="50" charset="0"/>
                        </a:rPr>
                        <a:t>adaptation</a:t>
                      </a:r>
                      <a:endParaRPr lang="en-GB" sz="1800" kern="100" dirty="0">
                        <a:effectLst/>
                        <a:latin typeface="Letter-join Print Plus 3" panose="02000805000000020003" pitchFamily="50"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Changing to fit into your surrounding and environment.</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49782764"/>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rPr>
                        <a:t>p</a:t>
                      </a: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rehistoric</a:t>
                      </a: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A time before written records.</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5522087"/>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weaponry</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b="0" kern="100" dirty="0">
                          <a:effectLst/>
                          <a:latin typeface="Letter-join Print Plus 3" panose="02000805000000020003" pitchFamily="50" charset="0"/>
                          <a:ea typeface="Calibri" panose="020F0502020204030204" pitchFamily="34" charset="0"/>
                          <a:cs typeface="Times New Roman" panose="02020603050405020304" pitchFamily="18" charset="0"/>
                        </a:rPr>
                        <a:t>A collection of weapons (arrows, spears, </a:t>
                      </a:r>
                      <a:r>
                        <a:rPr lang="en-US" sz="1800" b="0" kern="100" dirty="0" err="1">
                          <a:effectLst/>
                          <a:latin typeface="Letter-join Print Plus 3" panose="02000805000000020003" pitchFamily="50" charset="0"/>
                          <a:ea typeface="Calibri" panose="020F0502020204030204" pitchFamily="34" charset="0"/>
                          <a:cs typeface="Times New Roman" panose="02020603050405020304" pitchFamily="18" charset="0"/>
                        </a:rPr>
                        <a:t>etc</a:t>
                      </a:r>
                      <a:r>
                        <a:rPr lang="en-US" sz="1800" b="0" kern="100" dirty="0">
                          <a:effectLst/>
                          <a:latin typeface="Letter-join Print Plus 3" panose="02000805000000020003" pitchFamily="50" charset="0"/>
                          <a:ea typeface="Calibri" panose="020F0502020204030204" pitchFamily="34" charset="0"/>
                          <a:cs typeface="Times New Roman" panose="02020603050405020304" pitchFamily="18" charset="0"/>
                        </a:rPr>
                        <a:t>)</a:t>
                      </a:r>
                      <a:endParaRPr lang="en-GB" sz="1800" b="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21520409"/>
                  </a:ext>
                </a:extLst>
              </a:tr>
              <a:tr h="577385">
                <a:tc>
                  <a:txBody>
                    <a:bodyPr/>
                    <a:lstStyle/>
                    <a:p>
                      <a:endParaRPr lang="en-US"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tribe</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A group of people living together with a similar culture.</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338468280"/>
                  </a:ext>
                </a:extLst>
              </a:tr>
              <a:tr h="225477">
                <a:tc>
                  <a:txBody>
                    <a:bodyPr/>
                    <a:lstStyle/>
                    <a:p>
                      <a:endParaRPr lang="en-US"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nomadic</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Moving from place to place, without a permanent place for a home.</a:t>
                      </a:r>
                    </a:p>
                    <a:p>
                      <a:pPr algn="l">
                        <a:lnSpc>
                          <a:spcPct val="107000"/>
                        </a:lnSpc>
                        <a:spcAft>
                          <a:spcPts val="800"/>
                        </a:spcAft>
                      </a:pP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89206162"/>
                  </a:ext>
                </a:extLst>
              </a:tr>
              <a:tr h="361517">
                <a:tc>
                  <a:txBody>
                    <a:bodyPr/>
                    <a:lstStyle/>
                    <a:p>
                      <a:endParaRPr lang="en-US"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rPr>
                        <a:t>primary source</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An original firsthand account of an event.  Examples include letters, diaries, original photographs and artefacts.</a:t>
                      </a:r>
                    </a:p>
                    <a:p>
                      <a:pPr algn="l">
                        <a:lnSpc>
                          <a:spcPct val="107000"/>
                        </a:lnSpc>
                        <a:spcAft>
                          <a:spcPts val="800"/>
                        </a:spcAft>
                      </a:pP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76689453"/>
                  </a:ext>
                </a:extLst>
              </a:tr>
              <a:tr h="225477">
                <a:tc>
                  <a:txBody>
                    <a:bodyPr/>
                    <a:lstStyle/>
                    <a:p>
                      <a:endParaRPr lang="en-US" sz="1800" dirty="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secondary source</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A secondhand account that interprets primary sources.  Examples include books, newspaper articles and encyclopedias.</a:t>
                      </a:r>
                    </a:p>
                    <a:p>
                      <a:pPr algn="l">
                        <a:lnSpc>
                          <a:spcPct val="107000"/>
                        </a:lnSpc>
                        <a:spcAft>
                          <a:spcPts val="800"/>
                        </a:spcAft>
                      </a:pP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98248924"/>
                  </a:ext>
                </a:extLst>
              </a:tr>
              <a:tr h="385590">
                <a:tc gridSpan="3">
                  <a:txBody>
                    <a:bodyPr/>
                    <a:lstStyle/>
                    <a:p>
                      <a:pPr algn="ctr"/>
                      <a:r>
                        <a:rPr lang="en-US" sz="1800" b="1" dirty="0">
                          <a:latin typeface="Letter-join Print Plus 3"/>
                        </a:rPr>
                        <a:t>Art Key Vocabulary </a:t>
                      </a:r>
                      <a:endParaRPr lang="en-GB" sz="1800" b="1" dirty="0">
                        <a:latin typeface="Letter-join Print Plus 3" panose="02000805000000020003" pitchFamily="50" charset="0"/>
                      </a:endParaRPr>
                    </a:p>
                  </a:txBody>
                  <a:tcPr marL="118169" marR="118169" marT="59084" marB="59084">
                    <a:solidFill>
                      <a:schemeClr val="accent2">
                        <a:lumMod val="40000"/>
                        <a:lumOff val="6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365002089"/>
                  </a:ext>
                </a:extLst>
              </a:tr>
              <a:tr h="397900">
                <a:tc>
                  <a:txBody>
                    <a:bodyPr/>
                    <a:lstStyle/>
                    <a:p>
                      <a:endParaRPr lang="en-GB" sz="1800" dirty="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rPr>
                        <a:t>p</a:t>
                      </a: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roportion</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marL="0" lvl="0" indent="0">
                        <a:lnSpc>
                          <a:spcPct val="107000"/>
                        </a:lnSpc>
                        <a:spcAft>
                          <a:spcPts val="800"/>
                        </a:spcAft>
                        <a:buFont typeface="+mj-lt"/>
                        <a:buNone/>
                      </a:pPr>
                      <a:r>
                        <a:rPr lang="en-US" sz="1800" dirty="0">
                          <a:effectLst/>
                          <a:latin typeface="Letter-join Print Plus 3" panose="02000805000000020003" pitchFamily="50" charset="0"/>
                          <a:ea typeface="Calibri" panose="020F0502020204030204" pitchFamily="34" charset="0"/>
                          <a:cs typeface="Times New Roman" panose="02020603050405020304" pitchFamily="18" charset="0"/>
                        </a:rPr>
                        <a:t>The size of the objects compared to one another (a woolly mammoth is larger than a human).</a:t>
                      </a:r>
                      <a:endParaRPr lang="en-GB" sz="18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04219719"/>
                  </a:ext>
                </a:extLst>
              </a:tr>
              <a:tr h="251051">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dimension</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The measurement of the length, height or depth.</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710745585"/>
                  </a:ext>
                </a:extLst>
              </a:tr>
              <a:tr h="251051">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control</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marL="0" lvl="0" indent="0">
                        <a:lnSpc>
                          <a:spcPct val="107000"/>
                        </a:lnSpc>
                        <a:spcAft>
                          <a:spcPts val="800"/>
                        </a:spcAft>
                        <a:buFont typeface="+mj-lt"/>
                        <a:buNone/>
                      </a:pPr>
                      <a:r>
                        <a:rPr lang="en-US" sz="1800" dirty="0">
                          <a:effectLst/>
                          <a:latin typeface="Letter-join Print Plus 3" panose="02000805000000020003" pitchFamily="50" charset="0"/>
                          <a:ea typeface="Calibri" panose="020F0502020204030204" pitchFamily="34" charset="0"/>
                          <a:cs typeface="Times New Roman" panose="02020603050405020304" pitchFamily="18" charset="0"/>
                        </a:rPr>
                        <a:t>Completing an action with it under control, with purpose.</a:t>
                      </a:r>
                      <a:endParaRPr lang="en-GB" sz="18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32349185"/>
                  </a:ext>
                </a:extLst>
              </a:tr>
              <a:tr h="397900">
                <a:tc gridSpan="3">
                  <a:txBody>
                    <a:bodyPr/>
                    <a:lstStyle/>
                    <a:p>
                      <a:pPr marL="0" marR="0" lvl="0" indent="0" algn="ctr" rtl="0" eaLnBrk="1" fontAlgn="auto" latinLnBrk="0" hangingPunct="1">
                        <a:lnSpc>
                          <a:spcPct val="100000"/>
                        </a:lnSpc>
                        <a:spcBef>
                          <a:spcPts val="0"/>
                        </a:spcBef>
                        <a:spcAft>
                          <a:spcPts val="0"/>
                        </a:spcAft>
                        <a:buClrTx/>
                        <a:buSzTx/>
                        <a:buFontTx/>
                        <a:buNone/>
                      </a:pPr>
                      <a:r>
                        <a:rPr lang="en-US" sz="1800" b="1" dirty="0">
                          <a:latin typeface="Letter-join Print Plus 3"/>
                        </a:rPr>
                        <a:t>DT Key Vocabulary</a:t>
                      </a:r>
                      <a:r>
                        <a:rPr lang="en-GB" sz="1890" b="0" i="0" kern="1200" dirty="0">
                          <a:solidFill>
                            <a:schemeClr val="tx1"/>
                          </a:solidFill>
                          <a:effectLst/>
                          <a:latin typeface="+mn-lt"/>
                          <a:ea typeface="+mn-ea"/>
                          <a:cs typeface="+mn-cs"/>
                        </a:rPr>
                        <a:t> </a:t>
                      </a:r>
                      <a:endParaRPr lang="en-GB" sz="1800" b="1" dirty="0">
                        <a:latin typeface="Letter-join Print Plus 3"/>
                      </a:endParaRPr>
                    </a:p>
                  </a:txBody>
                  <a:tcPr marL="118169" marR="118169" marT="59084" marB="59084">
                    <a:solidFill>
                      <a:schemeClr val="accent3">
                        <a:lumMod val="60000"/>
                        <a:lumOff val="40000"/>
                      </a:schemeClr>
                    </a:solidFill>
                  </a:tcPr>
                </a:tc>
                <a:tc hMerge="1">
                  <a:txBody>
                    <a:bodyPr/>
                    <a:lstStyle/>
                    <a:p>
                      <a:endParaRPr lang="en-GB">
                        <a:latin typeface="Letter-join Print Plus 3" panose="02000805000000020003" pitchFamily="50" charset="0"/>
                      </a:endParaRPr>
                    </a:p>
                  </a:txBody>
                  <a:tcPr/>
                </a:tc>
                <a:tc hMerge="1">
                  <a:txBody>
                    <a:bodyPr/>
                    <a:lstStyle/>
                    <a:p>
                      <a:endParaRPr lang="en-GB"/>
                    </a:p>
                  </a:txBody>
                  <a:tcPr/>
                </a:tc>
                <a:extLst>
                  <a:ext uri="{0D108BD9-81ED-4DB2-BD59-A6C34878D82A}">
                    <a16:rowId xmlns:a16="http://schemas.microsoft.com/office/drawing/2014/main" val="381051130"/>
                  </a:ext>
                </a:extLst>
              </a:tr>
              <a:tr h="650683">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rPr>
                        <a:t>p</a:t>
                      </a: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urpose</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marL="0" lvl="0" indent="0">
                        <a:lnSpc>
                          <a:spcPct val="107000"/>
                        </a:lnSpc>
                        <a:spcAft>
                          <a:spcPts val="800"/>
                        </a:spcAft>
                        <a:buFont typeface="+mj-lt"/>
                        <a:buNone/>
                      </a:pPr>
                      <a:r>
                        <a:rPr lang="en-US" sz="1800" dirty="0">
                          <a:effectLst/>
                          <a:latin typeface="Letter-join Print Plus 3" panose="02000805000000020003" pitchFamily="50" charset="0"/>
                          <a:ea typeface="Calibri" panose="020F0502020204030204" pitchFamily="34" charset="0"/>
                          <a:cs typeface="Times New Roman" panose="02020603050405020304" pitchFamily="18" charset="0"/>
                        </a:rPr>
                        <a:t>The reason something is done or designed.</a:t>
                      </a:r>
                      <a:endParaRPr lang="en-GB" sz="18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898396949"/>
                  </a:ext>
                </a:extLst>
              </a:tr>
              <a:tr h="676430">
                <a:tc>
                  <a:txBody>
                    <a:bodyPr/>
                    <a:lstStyle/>
                    <a:p>
                      <a:endParaRPr lang="en-GB" sz="1800">
                        <a:latin typeface="Letter-join Print Plus 3" panose="02000805000000020003" pitchFamily="50" charset="0"/>
                      </a:endParaRPr>
                    </a:p>
                  </a:txBody>
                  <a:tcPr marL="118169" marR="118169" marT="59084" marB="59084"/>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design criteria</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07000"/>
                        </a:lnSpc>
                        <a:spcAft>
                          <a:spcPts val="800"/>
                        </a:spcAft>
                      </a:pPr>
                      <a:r>
                        <a:rPr lang="en-US" sz="1800" kern="100" dirty="0">
                          <a:effectLst/>
                          <a:latin typeface="Letter-join Print Plus 3" panose="02000805000000020003" pitchFamily="50" charset="0"/>
                          <a:ea typeface="Calibri" panose="020F0502020204030204" pitchFamily="34" charset="0"/>
                          <a:cs typeface="Times New Roman" panose="02020603050405020304" pitchFamily="18" charset="0"/>
                        </a:rPr>
                        <a:t>The goals a project must meet to be successful.</a:t>
                      </a:r>
                      <a:endParaRPr lang="en-GB" sz="1800" kern="100" dirty="0">
                        <a:effectLst/>
                        <a:latin typeface="Letter-join Print Plus 3" panose="02000805000000020003" pitchFamily="50"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13482627"/>
                  </a:ext>
                </a:extLst>
              </a:tr>
            </a:tbl>
          </a:graphicData>
        </a:graphic>
      </p:graphicFrame>
      <p:sp>
        <p:nvSpPr>
          <p:cNvPr id="5" name="Freeform 2">
            <a:extLst>
              <a:ext uri="{FF2B5EF4-FFF2-40B4-BE49-F238E27FC236}">
                <a16:creationId xmlns:a16="http://schemas.microsoft.com/office/drawing/2014/main" id="{03980C8F-8F2B-3C83-015E-69C8B31E8615}"/>
              </a:ext>
            </a:extLst>
          </p:cNvPr>
          <p:cNvSpPr/>
          <p:nvPr/>
        </p:nvSpPr>
        <p:spPr>
          <a:xfrm>
            <a:off x="5987601" y="746812"/>
            <a:ext cx="465231" cy="465231"/>
          </a:xfrm>
          <a:custGeom>
            <a:avLst/>
            <a:gdLst/>
            <a:ahLst/>
            <a:cxnLst/>
            <a:rect l="l" t="t" r="r" b="b"/>
            <a:pathLst>
              <a:path w="4847696" h="4584234">
                <a:moveTo>
                  <a:pt x="0" y="0"/>
                </a:moveTo>
                <a:lnTo>
                  <a:pt x="4847696" y="0"/>
                </a:lnTo>
                <a:lnTo>
                  <a:pt x="4847696" y="4584234"/>
                </a:lnTo>
                <a:lnTo>
                  <a:pt x="0" y="4584234"/>
                </a:lnTo>
                <a:lnTo>
                  <a:pt x="0" y="0"/>
                </a:lnTo>
                <a:close/>
              </a:path>
            </a:pathLst>
          </a:custGeom>
          <a:blipFill>
            <a:blip r:embed="rId2"/>
            <a:stretch>
              <a:fillRect/>
            </a:stretch>
          </a:blipFill>
        </p:spPr>
        <p:txBody>
          <a:bodyPr/>
          <a:lstStyle>
            <a:defPPr>
              <a:defRPr lang="en-US"/>
            </a:defPPr>
            <a:lvl1pPr marL="0" algn="l" defTabSz="610956" rtl="0" eaLnBrk="1" latinLnBrk="0" hangingPunct="1">
              <a:defRPr sz="2405" kern="1200">
                <a:solidFill>
                  <a:schemeClr val="tx1"/>
                </a:solidFill>
                <a:latin typeface="+mn-lt"/>
                <a:ea typeface="+mn-ea"/>
                <a:cs typeface="+mn-cs"/>
              </a:defRPr>
            </a:lvl1pPr>
            <a:lvl2pPr marL="610956" algn="l" defTabSz="610956" rtl="0" eaLnBrk="1" latinLnBrk="0" hangingPunct="1">
              <a:defRPr sz="2405" kern="1200">
                <a:solidFill>
                  <a:schemeClr val="tx1"/>
                </a:solidFill>
                <a:latin typeface="+mn-lt"/>
                <a:ea typeface="+mn-ea"/>
                <a:cs typeface="+mn-cs"/>
              </a:defRPr>
            </a:lvl2pPr>
            <a:lvl3pPr marL="1221913" algn="l" defTabSz="610956" rtl="0" eaLnBrk="1" latinLnBrk="0" hangingPunct="1">
              <a:defRPr sz="2405" kern="1200">
                <a:solidFill>
                  <a:schemeClr val="tx1"/>
                </a:solidFill>
                <a:latin typeface="+mn-lt"/>
                <a:ea typeface="+mn-ea"/>
                <a:cs typeface="+mn-cs"/>
              </a:defRPr>
            </a:lvl3pPr>
            <a:lvl4pPr marL="1832869" algn="l" defTabSz="610956" rtl="0" eaLnBrk="1" latinLnBrk="0" hangingPunct="1">
              <a:defRPr sz="2405" kern="1200">
                <a:solidFill>
                  <a:schemeClr val="tx1"/>
                </a:solidFill>
                <a:latin typeface="+mn-lt"/>
                <a:ea typeface="+mn-ea"/>
                <a:cs typeface="+mn-cs"/>
              </a:defRPr>
            </a:lvl4pPr>
            <a:lvl5pPr marL="2443825" algn="l" defTabSz="610956" rtl="0" eaLnBrk="1" latinLnBrk="0" hangingPunct="1">
              <a:defRPr sz="2405" kern="1200">
                <a:solidFill>
                  <a:schemeClr val="tx1"/>
                </a:solidFill>
                <a:latin typeface="+mn-lt"/>
                <a:ea typeface="+mn-ea"/>
                <a:cs typeface="+mn-cs"/>
              </a:defRPr>
            </a:lvl5pPr>
            <a:lvl6pPr marL="3054782" algn="l" defTabSz="610956" rtl="0" eaLnBrk="1" latinLnBrk="0" hangingPunct="1">
              <a:defRPr sz="2405" kern="1200">
                <a:solidFill>
                  <a:schemeClr val="tx1"/>
                </a:solidFill>
                <a:latin typeface="+mn-lt"/>
                <a:ea typeface="+mn-ea"/>
                <a:cs typeface="+mn-cs"/>
              </a:defRPr>
            </a:lvl6pPr>
            <a:lvl7pPr marL="3665738" algn="l" defTabSz="610956" rtl="0" eaLnBrk="1" latinLnBrk="0" hangingPunct="1">
              <a:defRPr sz="2405" kern="1200">
                <a:solidFill>
                  <a:schemeClr val="tx1"/>
                </a:solidFill>
                <a:latin typeface="+mn-lt"/>
                <a:ea typeface="+mn-ea"/>
                <a:cs typeface="+mn-cs"/>
              </a:defRPr>
            </a:lvl7pPr>
            <a:lvl8pPr marL="4276695" algn="l" defTabSz="610956" rtl="0" eaLnBrk="1" latinLnBrk="0" hangingPunct="1">
              <a:defRPr sz="2405" kern="1200">
                <a:solidFill>
                  <a:schemeClr val="tx1"/>
                </a:solidFill>
                <a:latin typeface="+mn-lt"/>
                <a:ea typeface="+mn-ea"/>
                <a:cs typeface="+mn-cs"/>
              </a:defRPr>
            </a:lvl8pPr>
            <a:lvl9pPr marL="4887651" algn="l" defTabSz="610956" rtl="0" eaLnBrk="1" latinLnBrk="0" hangingPunct="1">
              <a:defRPr sz="2405" kern="1200">
                <a:solidFill>
                  <a:schemeClr val="tx1"/>
                </a:solidFill>
                <a:latin typeface="+mn-lt"/>
                <a:ea typeface="+mn-ea"/>
                <a:cs typeface="+mn-cs"/>
              </a:defRPr>
            </a:lvl9pPr>
          </a:lstStyle>
          <a:p>
            <a:pPr defTabSz="1181679"/>
            <a:endParaRPr lang="en-GB" sz="3108">
              <a:solidFill>
                <a:prstClr val="black"/>
              </a:solidFill>
              <a:latin typeface="Calibri"/>
            </a:endParaRPr>
          </a:p>
        </p:txBody>
      </p:sp>
      <p:pic>
        <p:nvPicPr>
          <p:cNvPr id="35" name="Picture 34" descr="A picture containing text, clipart&#10;&#10;Description automatically generated">
            <a:extLst>
              <a:ext uri="{FF2B5EF4-FFF2-40B4-BE49-F238E27FC236}">
                <a16:creationId xmlns:a16="http://schemas.microsoft.com/office/drawing/2014/main" id="{1632F973-7422-743B-BD77-7AFBB2413D0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45595" y="8780603"/>
            <a:ext cx="383791" cy="421416"/>
          </a:xfrm>
          <a:prstGeom prst="rect">
            <a:avLst/>
          </a:prstGeom>
          <a:noFill/>
          <a:ln>
            <a:noFill/>
          </a:ln>
        </p:spPr>
      </p:pic>
      <p:pic>
        <p:nvPicPr>
          <p:cNvPr id="2" name="Picture 1">
            <a:extLst>
              <a:ext uri="{FF2B5EF4-FFF2-40B4-BE49-F238E27FC236}">
                <a16:creationId xmlns:a16="http://schemas.microsoft.com/office/drawing/2014/main" id="{6DFFCED9-AAED-4CD9-1984-E149D7D96EB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36425" y="10541192"/>
            <a:ext cx="488660" cy="415190"/>
          </a:xfrm>
          <a:prstGeom prst="rect">
            <a:avLst/>
          </a:prstGeom>
          <a:noFill/>
          <a:ln>
            <a:noFill/>
          </a:ln>
        </p:spPr>
      </p:pic>
      <p:pic>
        <p:nvPicPr>
          <p:cNvPr id="17" name="Picture 4" descr="caveman icon">
            <a:extLst>
              <a:ext uri="{FF2B5EF4-FFF2-40B4-BE49-F238E27FC236}">
                <a16:creationId xmlns:a16="http://schemas.microsoft.com/office/drawing/2014/main" id="{1DCE0321-7EE0-0763-B807-ECD65445F5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02" y="1339746"/>
            <a:ext cx="490494" cy="490494"/>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A black background with a black square&#10;&#10;Description automatically generated with medium confidence">
            <a:extLst>
              <a:ext uri="{FF2B5EF4-FFF2-40B4-BE49-F238E27FC236}">
                <a16:creationId xmlns:a16="http://schemas.microsoft.com/office/drawing/2014/main" id="{536CD1D9-F0D2-1B31-CFEB-A71743014839}"/>
              </a:ext>
            </a:extLst>
          </p:cNvPr>
          <p:cNvPicPr>
            <a:picLocks noChangeAspect="1"/>
          </p:cNvPicPr>
          <p:nvPr/>
        </p:nvPicPr>
        <p:blipFill>
          <a:blip r:embed="rId6"/>
          <a:stretch>
            <a:fillRect/>
          </a:stretch>
        </p:blipFill>
        <p:spPr>
          <a:xfrm>
            <a:off x="768448" y="2042273"/>
            <a:ext cx="339587" cy="339587"/>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E189C745-CB00-567B-4D22-7A9A034430D4}"/>
              </a:ext>
            </a:extLst>
          </p:cNvPr>
          <p:cNvPicPr>
            <a:picLocks noChangeAspect="1"/>
          </p:cNvPicPr>
          <p:nvPr/>
        </p:nvPicPr>
        <p:blipFill>
          <a:blip r:embed="rId7"/>
          <a:stretch>
            <a:fillRect/>
          </a:stretch>
        </p:blipFill>
        <p:spPr>
          <a:xfrm>
            <a:off x="745094" y="2650879"/>
            <a:ext cx="339587" cy="339587"/>
          </a:xfrm>
          <a:prstGeom prst="rect">
            <a:avLst/>
          </a:prstGeom>
        </p:spPr>
      </p:pic>
      <p:pic>
        <p:nvPicPr>
          <p:cNvPr id="20" name="Picture 19" descr="A black background with a black square&#10;&#10;Description automatically generated with medium confidence">
            <a:extLst>
              <a:ext uri="{FF2B5EF4-FFF2-40B4-BE49-F238E27FC236}">
                <a16:creationId xmlns:a16="http://schemas.microsoft.com/office/drawing/2014/main" id="{7B8578C2-24FA-0B52-7F0B-70C9D0C07682}"/>
              </a:ext>
            </a:extLst>
          </p:cNvPr>
          <p:cNvPicPr>
            <a:picLocks noChangeAspect="1"/>
          </p:cNvPicPr>
          <p:nvPr/>
        </p:nvPicPr>
        <p:blipFill>
          <a:blip r:embed="rId8"/>
          <a:stretch>
            <a:fillRect/>
          </a:stretch>
        </p:blipFill>
        <p:spPr>
          <a:xfrm>
            <a:off x="714600" y="3340646"/>
            <a:ext cx="403197" cy="403197"/>
          </a:xfrm>
          <a:prstGeom prst="rect">
            <a:avLst/>
          </a:prstGeom>
        </p:spPr>
      </p:pic>
      <p:pic>
        <p:nvPicPr>
          <p:cNvPr id="21" name="Picture 20" descr="A black background with a black square&#10;&#10;Description automatically generated with medium confidence">
            <a:extLst>
              <a:ext uri="{FF2B5EF4-FFF2-40B4-BE49-F238E27FC236}">
                <a16:creationId xmlns:a16="http://schemas.microsoft.com/office/drawing/2014/main" id="{6F2E8C45-6520-9950-8267-E78CFD7CC767}"/>
              </a:ext>
            </a:extLst>
          </p:cNvPr>
          <p:cNvPicPr>
            <a:picLocks noChangeAspect="1"/>
          </p:cNvPicPr>
          <p:nvPr/>
        </p:nvPicPr>
        <p:blipFill>
          <a:blip r:embed="rId9"/>
          <a:stretch>
            <a:fillRect/>
          </a:stretch>
        </p:blipFill>
        <p:spPr>
          <a:xfrm>
            <a:off x="709639" y="4067493"/>
            <a:ext cx="385970" cy="385970"/>
          </a:xfrm>
          <a:prstGeom prst="rect">
            <a:avLst/>
          </a:prstGeom>
        </p:spPr>
      </p:pic>
      <p:pic>
        <p:nvPicPr>
          <p:cNvPr id="22" name="Picture 6" descr="bow icon">
            <a:extLst>
              <a:ext uri="{FF2B5EF4-FFF2-40B4-BE49-F238E27FC236}">
                <a16:creationId xmlns:a16="http://schemas.microsoft.com/office/drawing/2014/main" id="{20D5B92F-281C-5FEA-728E-C315E25022F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3207" y="4706883"/>
            <a:ext cx="370067" cy="37006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A black background with a black square&#10;&#10;Description automatically generated with medium confidence">
            <a:extLst>
              <a:ext uri="{FF2B5EF4-FFF2-40B4-BE49-F238E27FC236}">
                <a16:creationId xmlns:a16="http://schemas.microsoft.com/office/drawing/2014/main" id="{7C2F4B72-5654-6BD3-6EDE-6B98BCD51DB6}"/>
              </a:ext>
            </a:extLst>
          </p:cNvPr>
          <p:cNvPicPr>
            <a:picLocks noChangeAspect="1"/>
          </p:cNvPicPr>
          <p:nvPr/>
        </p:nvPicPr>
        <p:blipFill>
          <a:blip r:embed="rId11"/>
          <a:stretch>
            <a:fillRect/>
          </a:stretch>
        </p:blipFill>
        <p:spPr>
          <a:xfrm>
            <a:off x="656207" y="5055962"/>
            <a:ext cx="648363" cy="648363"/>
          </a:xfrm>
          <a:prstGeom prst="rect">
            <a:avLst/>
          </a:prstGeom>
        </p:spPr>
      </p:pic>
      <p:pic>
        <p:nvPicPr>
          <p:cNvPr id="25" name="Picture 24" descr="A black background with a black square&#10;&#10;Description automatically generated with medium confidence">
            <a:extLst>
              <a:ext uri="{FF2B5EF4-FFF2-40B4-BE49-F238E27FC236}">
                <a16:creationId xmlns:a16="http://schemas.microsoft.com/office/drawing/2014/main" id="{0324FE12-A707-328E-CA29-D431B7D89050}"/>
              </a:ext>
            </a:extLst>
          </p:cNvPr>
          <p:cNvPicPr>
            <a:picLocks noChangeAspect="1"/>
          </p:cNvPicPr>
          <p:nvPr/>
        </p:nvPicPr>
        <p:blipFill>
          <a:blip r:embed="rId12"/>
          <a:stretch>
            <a:fillRect/>
          </a:stretch>
        </p:blipFill>
        <p:spPr>
          <a:xfrm>
            <a:off x="723704" y="5965671"/>
            <a:ext cx="423398" cy="423398"/>
          </a:xfrm>
          <a:prstGeom prst="rect">
            <a:avLst/>
          </a:prstGeom>
        </p:spPr>
      </p:pic>
      <p:pic>
        <p:nvPicPr>
          <p:cNvPr id="26" name="Picture 25" descr="A black background with a black square&#10;&#10;Description automatically generated with medium confidence">
            <a:extLst>
              <a:ext uri="{FF2B5EF4-FFF2-40B4-BE49-F238E27FC236}">
                <a16:creationId xmlns:a16="http://schemas.microsoft.com/office/drawing/2014/main" id="{9695DD4F-E64C-016C-AC20-68E927735972}"/>
              </a:ext>
            </a:extLst>
          </p:cNvPr>
          <p:cNvPicPr>
            <a:picLocks noChangeAspect="1"/>
          </p:cNvPicPr>
          <p:nvPr/>
        </p:nvPicPr>
        <p:blipFill>
          <a:blip r:embed="rId13"/>
          <a:stretch>
            <a:fillRect/>
          </a:stretch>
        </p:blipFill>
        <p:spPr>
          <a:xfrm>
            <a:off x="717833" y="9214974"/>
            <a:ext cx="463154" cy="463154"/>
          </a:xfrm>
          <a:prstGeom prst="rect">
            <a:avLst/>
          </a:prstGeom>
        </p:spPr>
      </p:pic>
      <p:pic>
        <p:nvPicPr>
          <p:cNvPr id="27" name="Picture 8" descr="dimension icon">
            <a:extLst>
              <a:ext uri="{FF2B5EF4-FFF2-40B4-BE49-F238E27FC236}">
                <a16:creationId xmlns:a16="http://schemas.microsoft.com/office/drawing/2014/main" id="{5C42A44A-AE8E-B93B-02DD-325580FB9E03}"/>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4627" y="9781174"/>
            <a:ext cx="344147" cy="34414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0" descr="control icon">
            <a:extLst>
              <a:ext uri="{FF2B5EF4-FFF2-40B4-BE49-F238E27FC236}">
                <a16:creationId xmlns:a16="http://schemas.microsoft.com/office/drawing/2014/main" id="{AD1813EB-401C-4E9D-1CE3-4628073618D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34462" y="10125321"/>
            <a:ext cx="453971" cy="45397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descr="A black background with a black square&#10;&#10;Description automatically generated with medium confidence">
            <a:extLst>
              <a:ext uri="{FF2B5EF4-FFF2-40B4-BE49-F238E27FC236}">
                <a16:creationId xmlns:a16="http://schemas.microsoft.com/office/drawing/2014/main" id="{81109D99-FB1D-F5DE-75EA-2C10B135B95E}"/>
              </a:ext>
            </a:extLst>
          </p:cNvPr>
          <p:cNvPicPr>
            <a:picLocks noChangeAspect="1"/>
          </p:cNvPicPr>
          <p:nvPr/>
        </p:nvPicPr>
        <p:blipFill>
          <a:blip r:embed="rId16"/>
          <a:stretch>
            <a:fillRect/>
          </a:stretch>
        </p:blipFill>
        <p:spPr>
          <a:xfrm>
            <a:off x="745094" y="11706047"/>
            <a:ext cx="453971" cy="453971"/>
          </a:xfrm>
          <a:prstGeom prst="rect">
            <a:avLst/>
          </a:prstGeom>
        </p:spPr>
      </p:pic>
      <p:pic>
        <p:nvPicPr>
          <p:cNvPr id="34" name="Picture 14" descr="purpose icon">
            <a:extLst>
              <a:ext uri="{FF2B5EF4-FFF2-40B4-BE49-F238E27FC236}">
                <a16:creationId xmlns:a16="http://schemas.microsoft.com/office/drawing/2014/main" id="{B1C1585D-5D55-F017-B27E-D51DC570D200}"/>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82608" y="11045983"/>
            <a:ext cx="453971" cy="45397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letter icon">
            <a:hlinkClick r:id="rId18" tooltip="letter icon"/>
            <a:extLst>
              <a:ext uri="{FF2B5EF4-FFF2-40B4-BE49-F238E27FC236}">
                <a16:creationId xmlns:a16="http://schemas.microsoft.com/office/drawing/2014/main" id="{337C7B4A-B0E7-86A9-7260-9A29CF95D763}"/>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87960" y="7048600"/>
            <a:ext cx="522899" cy="5228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books icon">
            <a:hlinkClick r:id="rId20" tooltip="books icon"/>
            <a:extLst>
              <a:ext uri="{FF2B5EF4-FFF2-40B4-BE49-F238E27FC236}">
                <a16:creationId xmlns:a16="http://schemas.microsoft.com/office/drawing/2014/main" id="{A6746207-F55C-F128-38DE-7C8A24272B03}"/>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642618" y="7961770"/>
            <a:ext cx="637657" cy="637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6745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0c93afc-db9f-49c6-8b90-072a18e611e7" xsi:nil="true"/>
    <Sketchbooks xmlns="5180294a-7423-44ef-901b-9319f189559e" xsi:nil="true"/>
    <lcf76f155ced4ddcb4097134ff3c332f xmlns="5180294a-7423-44ef-901b-9319f189559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D45E64258CDBE49B7B6F772E73FC357" ma:contentTypeVersion="20" ma:contentTypeDescription="Create a new document." ma:contentTypeScope="" ma:versionID="e8151c6665fa5fefca08815cd4760d18">
  <xsd:schema xmlns:xsd="http://www.w3.org/2001/XMLSchema" xmlns:xs="http://www.w3.org/2001/XMLSchema" xmlns:p="http://schemas.microsoft.com/office/2006/metadata/properties" xmlns:ns2="5180294a-7423-44ef-901b-9319f189559e" xmlns:ns3="00c93afc-db9f-49c6-8b90-072a18e611e7" targetNamespace="http://schemas.microsoft.com/office/2006/metadata/properties" ma:root="true" ma:fieldsID="f690784db752ce59fe63ed2618492758" ns2:_="" ns3:_="">
    <xsd:import namespace="5180294a-7423-44ef-901b-9319f189559e"/>
    <xsd:import namespace="00c93afc-db9f-49c6-8b90-072a18e611e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Sketchbook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0294a-7423-44ef-901b-9319f18955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Sketchbooks" ma:index="24" nillable="true" ma:displayName="Sketch books" ma:format="Dropdown" ma:internalName="Sketchbooks">
      <xsd:simpleType>
        <xsd:restriction base="dms:Text">
          <xsd:maxLength value="255"/>
        </xsd:restriction>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0c93afc-db9f-49c6-8b90-072a18e611e7"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dc6c109-2f72-4737-9bc9-d014a877bd29}" ma:internalName="TaxCatchAll" ma:showField="CatchAllData" ma:web="00c93afc-db9f-49c6-8b90-072a18e611e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E0C7C7-5EAD-42B6-AE3E-9085CDE14582}">
  <ds:schemaRefs>
    <ds:schemaRef ds:uri="5180294a-7423-44ef-901b-9319f189559e"/>
    <ds:schemaRef ds:uri="00c93afc-db9f-49c6-8b90-072a18e611e7"/>
    <ds:schemaRef ds:uri="http://purl.org/dc/dcmitype/"/>
    <ds:schemaRef ds:uri="http://schemas.openxmlformats.org/package/2006/metadata/core-properties"/>
    <ds:schemaRef ds:uri="http://purl.org/dc/elements/1.1/"/>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E0E7F856-E0B3-4500-81F0-8F3072351315}">
  <ds:schemaRefs>
    <ds:schemaRef ds:uri="http://schemas.microsoft.com/sharepoint/v3/contenttype/forms"/>
  </ds:schemaRefs>
</ds:datastoreItem>
</file>

<file path=customXml/itemProps3.xml><?xml version="1.0" encoding="utf-8"?>
<ds:datastoreItem xmlns:ds="http://schemas.openxmlformats.org/officeDocument/2006/customXml" ds:itemID="{3F497B47-4545-4E28-BC24-681B658A85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0294a-7423-44ef-901b-9319f189559e"/>
    <ds:schemaRef ds:uri="00c93afc-db9f-49c6-8b90-072a18e611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121</TotalTime>
  <Words>672</Words>
  <Application>Microsoft Office PowerPoint</Application>
  <PresentationFormat>A3 Paper (297x420 mm)</PresentationFormat>
  <Paragraphs>96</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Comic Sans MS</vt:lpstr>
      <vt:lpstr>Letter-join No-Lead 40</vt:lpstr>
      <vt:lpstr>Letter-join Print Plus 3</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Rosie Clapham</dc:creator>
  <cp:lastModifiedBy>Rosie Clapham</cp:lastModifiedBy>
  <cp:revision>5</cp:revision>
  <cp:lastPrinted>2024-04-17T07:16:06Z</cp:lastPrinted>
  <dcterms:created xsi:type="dcterms:W3CDTF">2023-01-17T13:04:13Z</dcterms:created>
  <dcterms:modified xsi:type="dcterms:W3CDTF">2026-01-20T19:40:03Z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0x0101006D45E64258CDBE49B7B6F772E73FC357</vt:lpwstr>
  </property>
  <property fmtid="{D5CDD505-2E9C-101B-9397-08002B2CF9AE}" pid="3" name="MediaServiceImageTags">
    <vt:lpwstr/>
  </property>
</Properties>
</file>