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7"/>
  </p:notesMasterIdLst>
  <p:sldIdLst>
    <p:sldId id="259" r:id="rId5"/>
    <p:sldId id="257" r:id="rId6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47"/>
    <a:srgbClr val="FFCD2F"/>
    <a:srgbClr val="9900FF"/>
    <a:srgbClr val="9966FF"/>
    <a:srgbClr val="CC99FF"/>
    <a:srgbClr val="99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256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D12-6A00-4252-AA4F-B65F6085153E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9DDECD-A001-49D7-8F4F-5371D560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339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845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692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539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384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231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077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5923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6769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14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39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04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576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270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17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19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4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66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35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20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F9077BA-DF6B-785A-3359-A95A0070B4E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0" y="5"/>
            <a:ext cx="1094629" cy="67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31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3.png"/><Relationship Id="rId16" Type="http://schemas.openxmlformats.org/officeDocument/2006/relationships/image" Target="../media/image34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C255C5-E6B2-01AA-E713-C21A11955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49395"/>
              </p:ext>
            </p:extLst>
          </p:nvPr>
        </p:nvGraphicFramePr>
        <p:xfrm>
          <a:off x="218382" y="1045396"/>
          <a:ext cx="9233632" cy="11090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408">
                  <a:extLst>
                    <a:ext uri="{9D8B030D-6E8A-4147-A177-3AD203B41FA5}">
                      <a16:colId xmlns:a16="http://schemas.microsoft.com/office/drawing/2014/main" val="913738314"/>
                    </a:ext>
                  </a:extLst>
                </a:gridCol>
                <a:gridCol w="2308408">
                  <a:extLst>
                    <a:ext uri="{9D8B030D-6E8A-4147-A177-3AD203B41FA5}">
                      <a16:colId xmlns:a16="http://schemas.microsoft.com/office/drawing/2014/main" val="711331511"/>
                    </a:ext>
                  </a:extLst>
                </a:gridCol>
                <a:gridCol w="2308408">
                  <a:extLst>
                    <a:ext uri="{9D8B030D-6E8A-4147-A177-3AD203B41FA5}">
                      <a16:colId xmlns:a16="http://schemas.microsoft.com/office/drawing/2014/main" val="919447775"/>
                    </a:ext>
                  </a:extLst>
                </a:gridCol>
                <a:gridCol w="2308408">
                  <a:extLst>
                    <a:ext uri="{9D8B030D-6E8A-4147-A177-3AD203B41FA5}">
                      <a16:colId xmlns:a16="http://schemas.microsoft.com/office/drawing/2014/main" val="1847846605"/>
                    </a:ext>
                  </a:extLst>
                </a:gridCol>
              </a:tblGrid>
              <a:tr h="636282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300">
                          <a:solidFill>
                            <a:schemeClr val="tx1"/>
                          </a:solidFill>
                          <a:latin typeface="Letter-join Print Plus 3" panose="02000805000000020003" pitchFamily="50" charset="0"/>
                        </a:rPr>
                        <a:t>History</a:t>
                      </a:r>
                      <a:endParaRPr lang="en-GB" sz="2300">
                        <a:solidFill>
                          <a:schemeClr val="tx1"/>
                        </a:solidFill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884034"/>
                  </a:ext>
                </a:extLst>
              </a:tr>
              <a:tr h="371337">
                <a:tc gridSpan="4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 dirty="0">
                          <a:latin typeface="Letter-join Print Plus 3" panose="02000805000000020003" pitchFamily="50" charset="0"/>
                        </a:rPr>
                        <a:t>The Great Fire of London (1666)</a:t>
                      </a: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endParaRPr lang="en-GB" sz="1800" b="1">
                        <a:effectLst/>
                        <a:latin typeface="Letter-join Print Plus 3" panose="02000805000000020003" pitchFamily="50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468352"/>
                  </a:ext>
                </a:extLst>
              </a:tr>
              <a:tr h="4217394">
                <a:tc gridSpan="4"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1868762"/>
                  </a:ext>
                </a:extLst>
              </a:tr>
              <a:tr h="152483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9. Samuel Pepys saw the fire firsthand and described it in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his diary. </a:t>
                      </a:r>
                      <a:endParaRPr lang="en-US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>
                          <a:latin typeface="Letter-join Print Plus 3" panose="02000805000000020003" pitchFamily="50" charset="0"/>
                        </a:rPr>
                        <a:t>10. The fire spread quickly through the wooden houses,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600">
                          <a:latin typeface="Letter-join Print Plus 3" panose="02000805000000020003" pitchFamily="50" charset="0"/>
                        </a:rPr>
                        <a:t>lasting for 4 days. </a:t>
                      </a: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Letter-join Print Plus 3"/>
                          <a:ea typeface="Calibri"/>
                          <a:cs typeface="Calibri"/>
                        </a:rPr>
                        <a:t>11. 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William </a:t>
                      </a:r>
                      <a:r>
                        <a:rPr lang="en-GB" sz="1600" kern="1200" dirty="0" err="1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Taswell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 saw the fire from </a:t>
                      </a: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afar and wrote </a:t>
                      </a:r>
                    </a:p>
                    <a:p>
                      <a:pPr marL="0" marR="0" lvl="0" indent="0" algn="l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about it. </a:t>
                      </a:r>
                      <a:endParaRPr lang="en-GB" sz="1400" dirty="0">
                        <a:effectLst/>
                        <a:latin typeface="Letter-join Print Plus 3" panose="02000805000000020003" pitchFamily="50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600">
                          <a:effectLst/>
                          <a:latin typeface="Letter-join Print Plus 3" panose="02000805000000020003" pitchFamily="50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12. </a:t>
                      </a:r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The Great Fire of London led to changes. The fire brigade was created to prevent and </a:t>
                      </a:r>
                    </a:p>
                    <a:p>
                      <a:pPr marL="0" marR="0" lvl="0" indent="0" algn="l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respond to fires. </a:t>
                      </a:r>
                      <a:endParaRPr lang="en-GB" sz="1600">
                        <a:effectLst/>
                        <a:latin typeface="Letter-join Print Plus 3" panose="02000805000000020003" pitchFamily="50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6796123"/>
                  </a:ext>
                </a:extLst>
              </a:tr>
              <a:tr h="522563">
                <a:tc gridSpan="4">
                  <a:txBody>
                    <a:bodyPr/>
                    <a:lstStyle/>
                    <a:p>
                      <a:pPr algn="ctr"/>
                      <a:r>
                        <a:rPr kumimoji="0" lang="en-US" sz="2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Art</a:t>
                      </a:r>
                      <a:endParaRPr lang="en-GB"/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14300" marR="11430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029173"/>
                  </a:ext>
                </a:extLst>
              </a:tr>
              <a:tr h="1574343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Letter-join Print Plus 3"/>
                        </a:rPr>
                        <a:t>13. 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Colours can show emotions, like blue for sadness and </a:t>
                      </a:r>
                    </a:p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yellow for </a:t>
                      </a:r>
                    </a:p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cheerfulness. </a:t>
                      </a:r>
                      <a:endParaRPr lang="en-GB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 panose="02000805000000020003" pitchFamily="50" charset="0"/>
                        </a:rPr>
                        <a:t>14. Art uses lines to create shapes. </a:t>
                      </a: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 panose="02000805000000020003" pitchFamily="50" charset="0"/>
                        </a:rPr>
                        <a:t>15. Different lines can show moods. </a:t>
                      </a:r>
                      <a:endParaRPr lang="en-GB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 panose="02000805000000020003" pitchFamily="50" charset="0"/>
                        </a:rPr>
                        <a:t>16. </a:t>
                      </a:r>
                      <a:r>
                        <a:rPr lang="en-US" sz="1600" err="1">
                          <a:latin typeface="Letter-join Print Plus 3" panose="02000805000000020003" pitchFamily="50" charset="0"/>
                        </a:rPr>
                        <a:t>Colours</a:t>
                      </a:r>
                      <a:r>
                        <a:rPr lang="en-US" sz="1600">
                          <a:latin typeface="Letter-join Print Plus 3" panose="02000805000000020003" pitchFamily="50" charset="0"/>
                        </a:rPr>
                        <a:t> can</a:t>
                      </a:r>
                    </a:p>
                    <a:p>
                      <a:r>
                        <a:rPr lang="en-US" sz="1600">
                          <a:latin typeface="Letter-join Print Plus 3" panose="02000805000000020003" pitchFamily="50" charset="0"/>
                        </a:rPr>
                        <a:t>be changed.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Letter-join Print Plus 3" panose="02000805000000020003" pitchFamily="50" charset="0"/>
                        </a:rPr>
                        <a:t>Tint – add white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Letter-join Print Plus 3" panose="02000805000000020003" pitchFamily="50" charset="0"/>
                        </a:rPr>
                        <a:t>Shade – add black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Letter-join Print Plus 3" panose="02000805000000020003" pitchFamily="50" charset="0"/>
                        </a:rPr>
                        <a:t>Tone – add grey</a:t>
                      </a:r>
                      <a:endParaRPr lang="en-GB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1255709"/>
                  </a:ext>
                </a:extLst>
              </a:tr>
              <a:tr h="514247">
                <a:tc gridSpan="4">
                  <a:txBody>
                    <a:bodyPr/>
                    <a:lstStyle/>
                    <a:p>
                      <a:pPr algn="ctr"/>
                      <a:r>
                        <a:rPr lang="en-US" sz="2300" b="1">
                          <a:latin typeface="Letter-join Print Plus 3" panose="02000805000000020003" pitchFamily="50" charset="0"/>
                        </a:rPr>
                        <a:t>Design and Technology</a:t>
                      </a:r>
                      <a:endParaRPr lang="en-GB" sz="2300" b="1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339762"/>
                  </a:ext>
                </a:extLst>
              </a:tr>
              <a:tr h="1693077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Letter-join Print Plus 3"/>
                        </a:rPr>
                        <a:t>17. Wheels attach to an object using an axle so that it can move easily. </a:t>
                      </a:r>
                      <a:endParaRPr lang="en-GB" sz="1600" dirty="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 panose="02000805000000020003" pitchFamily="50" charset="0"/>
                        </a:rPr>
                        <a:t>18. Sliders move back and forth. </a:t>
                      </a:r>
                      <a:endParaRPr lang="en-GB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 panose="02000805000000020003" pitchFamily="50" charset="0"/>
                        </a:rPr>
                        <a:t>19. Levers use pivots to change movement direction.</a:t>
                      </a:r>
                      <a:endParaRPr lang="en-GB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Letter-join Print Plus 3" panose="02000805000000020003" pitchFamily="50" charset="0"/>
                        </a:rPr>
                        <a:t>20. To make a product strong and stable, use: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Letter-join Print Plus 3" panose="02000805000000020003" pitchFamily="50" charset="0"/>
                        </a:rPr>
                        <a:t>strong structures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Letter-join Print Plus 3" panose="02000805000000020003" pitchFamily="50" charset="0"/>
                        </a:rPr>
                        <a:t>right materials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Letter-join Print Plus 3" panose="02000805000000020003" pitchFamily="50" charset="0"/>
                        </a:rPr>
                        <a:t>joins</a:t>
                      </a:r>
                      <a:endParaRPr lang="en-GB" sz="1600" dirty="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805161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A81D416-5799-F79F-528B-6D7B6D885F77}"/>
              </a:ext>
            </a:extLst>
          </p:cNvPr>
          <p:cNvSpPr txBox="1"/>
          <p:nvPr/>
        </p:nvSpPr>
        <p:spPr>
          <a:xfrm>
            <a:off x="0" y="91289"/>
            <a:ext cx="96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Letter-join Print Plus 3" panose="02000805000000020003" pitchFamily="50" charset="0"/>
              </a:rPr>
              <a:t>Y2</a:t>
            </a:r>
          </a:p>
          <a:p>
            <a:pPr algn="ctr"/>
            <a:r>
              <a:rPr lang="en-US" sz="2800" b="1" dirty="0">
                <a:latin typeface="Letter-join Print Plus 3" panose="02000805000000020003" pitchFamily="50" charset="0"/>
              </a:rPr>
              <a:t>How has time changed the way we live?</a:t>
            </a:r>
            <a:endParaRPr lang="en-GB" sz="2800" b="1" dirty="0">
              <a:latin typeface="Letter-join Print Plus 3" panose="02000805000000020003" pitchFamily="50" charset="0"/>
            </a:endParaRPr>
          </a:p>
        </p:txBody>
      </p:sp>
      <p:pic>
        <p:nvPicPr>
          <p:cNvPr id="25" name="Picture 2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C5E40D3-E8EC-33E9-6BF4-5D61B3D1F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921" y="7842346"/>
            <a:ext cx="435502" cy="47819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reeform 2">
            <a:extLst>
              <a:ext uri="{FF2B5EF4-FFF2-40B4-BE49-F238E27FC236}">
                <a16:creationId xmlns:a16="http://schemas.microsoft.com/office/drawing/2014/main" id="{81C7C754-0691-62A0-CAB7-0A775BE5BB6A}"/>
              </a:ext>
            </a:extLst>
          </p:cNvPr>
          <p:cNvSpPr/>
          <p:nvPr/>
        </p:nvSpPr>
        <p:spPr>
          <a:xfrm>
            <a:off x="5282794" y="910792"/>
            <a:ext cx="714610" cy="792428"/>
          </a:xfrm>
          <a:custGeom>
            <a:avLst/>
            <a:gdLst/>
            <a:ahLst/>
            <a:cxnLst/>
            <a:rect l="l" t="t" r="r" b="b"/>
            <a:pathLst>
              <a:path w="4847696" h="4584234">
                <a:moveTo>
                  <a:pt x="0" y="0"/>
                </a:moveTo>
                <a:lnTo>
                  <a:pt x="4847696" y="0"/>
                </a:lnTo>
                <a:lnTo>
                  <a:pt x="4847696" y="4584234"/>
                </a:lnTo>
                <a:lnTo>
                  <a:pt x="0" y="45842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0956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1913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32869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4382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54782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65738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7669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87651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81679"/>
            <a:endParaRPr lang="en-GB" sz="310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3EF4F7-915C-6214-FDF4-8C79473F803A}"/>
              </a:ext>
            </a:extLst>
          </p:cNvPr>
          <p:cNvSpPr txBox="1"/>
          <p:nvPr/>
        </p:nvSpPr>
        <p:spPr>
          <a:xfrm>
            <a:off x="280808" y="3705255"/>
            <a:ext cx="1734732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dirty="0">
                <a:latin typeface="Letter-join Print Plus 3"/>
              </a:rPr>
              <a:t>1.. The  Great Fire of London  started September 2</a:t>
            </a:r>
            <a:r>
              <a:rPr lang="en-US" sz="1400" baseline="30000" dirty="0">
                <a:latin typeface="Letter-join Print Plus 3"/>
              </a:rPr>
              <a:t>nd</a:t>
            </a:r>
            <a:r>
              <a:rPr lang="en-US" sz="1400" dirty="0">
                <a:latin typeface="Letter-join Print Plus 3"/>
              </a:rPr>
              <a:t>, 1666.</a:t>
            </a:r>
            <a:endParaRPr lang="en-GB" sz="1400" dirty="0">
              <a:latin typeface="Letter-join Print Plus 3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E48096B-F7E4-AD6E-AFD0-D4FA5D45C028}"/>
              </a:ext>
            </a:extLst>
          </p:cNvPr>
          <p:cNvCxnSpPr>
            <a:cxnSpLocks/>
          </p:cNvCxnSpPr>
          <p:nvPr/>
        </p:nvCxnSpPr>
        <p:spPr>
          <a:xfrm>
            <a:off x="2003009" y="4160965"/>
            <a:ext cx="5939907" cy="94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2BCC314-12EE-29AC-6B77-58130018BE83}"/>
              </a:ext>
            </a:extLst>
          </p:cNvPr>
          <p:cNvCxnSpPr>
            <a:cxnSpLocks/>
          </p:cNvCxnSpPr>
          <p:nvPr/>
        </p:nvCxnSpPr>
        <p:spPr>
          <a:xfrm flipV="1">
            <a:off x="2108755" y="3467864"/>
            <a:ext cx="0" cy="7058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853932C-DCE2-62A0-35AC-5E82356B42FC}"/>
              </a:ext>
            </a:extLst>
          </p:cNvPr>
          <p:cNvSpPr txBox="1"/>
          <p:nvPr/>
        </p:nvSpPr>
        <p:spPr>
          <a:xfrm>
            <a:off x="944881" y="2349771"/>
            <a:ext cx="2305899" cy="110799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latin typeface="Letter-join Print Plus 3" panose="02000805000000020003" pitchFamily="50" charset="0"/>
            </a:endParaRPr>
          </a:p>
          <a:p>
            <a:pPr algn="ctr"/>
            <a:endParaRPr lang="en-US" sz="1200" dirty="0">
              <a:latin typeface="Letter-join Print Plus 3" panose="02000805000000020003" pitchFamily="50" charset="0"/>
            </a:endParaRPr>
          </a:p>
          <a:p>
            <a:pPr algn="ctr"/>
            <a:r>
              <a:rPr lang="en-US" sz="1400" dirty="0">
                <a:latin typeface="Letter-join Print Plus 3"/>
              </a:rPr>
              <a:t>2.. </a:t>
            </a:r>
            <a:r>
              <a:rPr lang="en-US" sz="1400" b="1" u="sng" dirty="0">
                <a:latin typeface="Letter-join Print Plus 3"/>
              </a:rPr>
              <a:t>Sunday Morning</a:t>
            </a:r>
          </a:p>
          <a:p>
            <a:pPr algn="ctr"/>
            <a:r>
              <a:rPr lang="en-US" sz="1400" dirty="0">
                <a:latin typeface="Letter-join Print Plus 3"/>
              </a:rPr>
              <a:t>The fire started at a bakery on Pudding Lane.</a:t>
            </a:r>
            <a:endParaRPr lang="en-GB" sz="1400" dirty="0">
              <a:latin typeface="Letter-join Print Plus 3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127C8D-B052-CD07-3506-E8B0C80E3F76}"/>
              </a:ext>
            </a:extLst>
          </p:cNvPr>
          <p:cNvSpPr txBox="1"/>
          <p:nvPr/>
        </p:nvSpPr>
        <p:spPr>
          <a:xfrm>
            <a:off x="1404121" y="4512438"/>
            <a:ext cx="2239525" cy="141577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500">
              <a:latin typeface="Letter-join Print Plus 3" panose="02000805000000020003" pitchFamily="50" charset="0"/>
            </a:endParaRPr>
          </a:p>
          <a:p>
            <a:pPr algn="ctr"/>
            <a:endParaRPr lang="en-US" sz="1500" dirty="0">
              <a:latin typeface="Letter-join Print Plus 3"/>
            </a:endParaRPr>
          </a:p>
          <a:p>
            <a:pPr algn="ctr"/>
            <a:r>
              <a:rPr lang="en-US" sz="1400" dirty="0">
                <a:latin typeface="Letter-join Print Plus 3"/>
              </a:rPr>
              <a:t>3. </a:t>
            </a:r>
            <a:r>
              <a:rPr lang="en-US" sz="1400" b="1" u="sng" dirty="0">
                <a:latin typeface="Letter-join Print Plus 3"/>
              </a:rPr>
              <a:t>Sunday Evening</a:t>
            </a:r>
            <a:endParaRPr lang="en-US" sz="1400" u="sng">
              <a:cs typeface="Calibri"/>
            </a:endParaRPr>
          </a:p>
          <a:p>
            <a:pPr algn="ctr"/>
            <a:r>
              <a:rPr lang="en-US" sz="1400" dirty="0">
                <a:latin typeface="Letter-join Print Plus 3"/>
              </a:rPr>
              <a:t>the fire raged west and burned through many houses.</a:t>
            </a:r>
            <a:endParaRPr lang="en-GB" sz="1400" dirty="0">
              <a:latin typeface="Letter-join Print Plus 3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0EB7EC2-86EE-159A-E2AC-A06BEE8E8A23}"/>
              </a:ext>
            </a:extLst>
          </p:cNvPr>
          <p:cNvCxnSpPr>
            <a:cxnSpLocks/>
          </p:cNvCxnSpPr>
          <p:nvPr/>
        </p:nvCxnSpPr>
        <p:spPr>
          <a:xfrm flipH="1" flipV="1">
            <a:off x="4707489" y="3489368"/>
            <a:ext cx="10922" cy="7109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D0BFF89A-AF8F-D5E8-07C1-1301484A500C}"/>
              </a:ext>
            </a:extLst>
          </p:cNvPr>
          <p:cNvSpPr txBox="1"/>
          <p:nvPr/>
        </p:nvSpPr>
        <p:spPr>
          <a:xfrm>
            <a:off x="3476690" y="2291095"/>
            <a:ext cx="2374215" cy="12003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endParaRPr lang="en-US" sz="1600">
              <a:latin typeface="Letter-join Print Plus 3" panose="02000805000000020003" pitchFamily="50" charset="0"/>
            </a:endParaRPr>
          </a:p>
          <a:p>
            <a:pPr algn="ctr"/>
            <a:r>
              <a:rPr lang="en-US" sz="1400" dirty="0">
                <a:latin typeface="Letter-join Print Plus 3"/>
              </a:rPr>
              <a:t>4. </a:t>
            </a:r>
            <a:r>
              <a:rPr lang="en-US" sz="1400" b="1" u="sng" dirty="0">
                <a:latin typeface="Letter-join Print Plus 3"/>
              </a:rPr>
              <a:t>Monday Morning</a:t>
            </a:r>
          </a:p>
          <a:p>
            <a:pPr algn="ctr"/>
            <a:r>
              <a:rPr lang="en-US" sz="1400" dirty="0">
                <a:latin typeface="Letter-join Print Plus 3"/>
              </a:rPr>
              <a:t>People climbed into boats on the River Thames.</a:t>
            </a:r>
            <a:endParaRPr lang="en-GB" sz="1400">
              <a:latin typeface="Letter-join Print Plus 3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6D5CAD2-FC42-DDAC-D0C1-316112ECE19C}"/>
              </a:ext>
            </a:extLst>
          </p:cNvPr>
          <p:cNvSpPr txBox="1"/>
          <p:nvPr/>
        </p:nvSpPr>
        <p:spPr>
          <a:xfrm>
            <a:off x="3816582" y="4687644"/>
            <a:ext cx="2235212" cy="138499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r>
              <a:rPr lang="en-US" sz="1400" dirty="0">
                <a:latin typeface="Letter-join Print Plus 3"/>
              </a:rPr>
              <a:t>5. </a:t>
            </a:r>
            <a:r>
              <a:rPr lang="en-US" sz="1400" b="1" u="sng" dirty="0">
                <a:latin typeface="Letter-join Print Plus 3"/>
              </a:rPr>
              <a:t>Monday Evening</a:t>
            </a:r>
            <a:endParaRPr lang="en-US" sz="1400" u="sng">
              <a:cs typeface="Calibri"/>
            </a:endParaRPr>
          </a:p>
          <a:p>
            <a:pPr algn="ctr"/>
            <a:r>
              <a:rPr lang="en-US" sz="1400" dirty="0">
                <a:latin typeface="Letter-join Print Plus 3"/>
              </a:rPr>
              <a:t>The fire spread close to the Tower of London and London Bridge.</a:t>
            </a:r>
            <a:endParaRPr lang="en-GB" sz="1400" dirty="0">
              <a:latin typeface="Letter-join Print Plus 3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982439C-F38A-A474-EA82-49199B68879E}"/>
              </a:ext>
            </a:extLst>
          </p:cNvPr>
          <p:cNvCxnSpPr>
            <a:cxnSpLocks/>
            <a:endCxn id="34" idx="2"/>
          </p:cNvCxnSpPr>
          <p:nvPr/>
        </p:nvCxnSpPr>
        <p:spPr>
          <a:xfrm flipH="1" flipV="1">
            <a:off x="6891865" y="3465836"/>
            <a:ext cx="8101" cy="70230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C0172F3F-C5FC-4D20-2762-E5DC81047606}"/>
              </a:ext>
            </a:extLst>
          </p:cNvPr>
          <p:cNvSpPr txBox="1"/>
          <p:nvPr/>
        </p:nvSpPr>
        <p:spPr>
          <a:xfrm>
            <a:off x="5953038" y="2296285"/>
            <a:ext cx="1877654" cy="116955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r>
              <a:rPr lang="en-US" sz="1400" dirty="0">
                <a:latin typeface="Letter-join Print Plus 3"/>
              </a:rPr>
              <a:t>6. </a:t>
            </a:r>
            <a:r>
              <a:rPr lang="en-US" sz="1400" b="1" u="sng" dirty="0">
                <a:latin typeface="Letter-join Print Plus 3"/>
              </a:rPr>
              <a:t>Tuesday</a:t>
            </a:r>
          </a:p>
          <a:p>
            <a:pPr algn="ctr"/>
            <a:r>
              <a:rPr lang="en-US" sz="1400" dirty="0">
                <a:latin typeface="Letter-join Print Plus 3"/>
              </a:rPr>
              <a:t>St Paul’s Cathedral was destroyed.</a:t>
            </a:r>
            <a:endParaRPr lang="en-GB" sz="1400" dirty="0">
              <a:latin typeface="Letter-join Print Plus 3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8DAC8D5-FB4F-827E-B059-CEA8F1223872}"/>
              </a:ext>
            </a:extLst>
          </p:cNvPr>
          <p:cNvCxnSpPr>
            <a:cxnSpLocks/>
          </p:cNvCxnSpPr>
          <p:nvPr/>
        </p:nvCxnSpPr>
        <p:spPr>
          <a:xfrm flipV="1">
            <a:off x="7286772" y="4203492"/>
            <a:ext cx="0" cy="5376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D4FEE172-403A-06FB-8915-F7082589D7F5}"/>
              </a:ext>
            </a:extLst>
          </p:cNvPr>
          <p:cNvSpPr txBox="1"/>
          <p:nvPr/>
        </p:nvSpPr>
        <p:spPr>
          <a:xfrm>
            <a:off x="6191832" y="4669458"/>
            <a:ext cx="2189879" cy="138499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r>
              <a:rPr lang="en-US" sz="1400" dirty="0">
                <a:latin typeface="Letter-join Print Plus 3"/>
              </a:rPr>
              <a:t>7. </a:t>
            </a:r>
            <a:r>
              <a:rPr lang="en-US" sz="1400" b="1" u="sng" dirty="0">
                <a:latin typeface="Letter-join Print Plus 3"/>
              </a:rPr>
              <a:t>Wednesday</a:t>
            </a:r>
          </a:p>
          <a:p>
            <a:pPr algn="ctr"/>
            <a:r>
              <a:rPr lang="en-US" sz="1400" dirty="0">
                <a:latin typeface="Letter-join Print Plus 3"/>
              </a:rPr>
              <a:t>The strong east wind dropped. The spread of the fire slowed down.</a:t>
            </a:r>
            <a:endParaRPr lang="en-GB" sz="1400" dirty="0">
              <a:latin typeface="Letter-join Print Plus 3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F4AFA16-4EEE-73AA-7950-9383B28E6DA9}"/>
              </a:ext>
            </a:extLst>
          </p:cNvPr>
          <p:cNvSpPr txBox="1"/>
          <p:nvPr/>
        </p:nvSpPr>
        <p:spPr>
          <a:xfrm>
            <a:off x="7930234" y="3768153"/>
            <a:ext cx="1409484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dirty="0">
                <a:latin typeface="Letter-join Print Plus 3"/>
              </a:rPr>
              <a:t>8.</a:t>
            </a:r>
            <a:r>
              <a:rPr lang="en-US" sz="1400" u="sng" dirty="0">
                <a:latin typeface="Letter-join Print Plus 3"/>
              </a:rPr>
              <a:t> </a:t>
            </a:r>
            <a:r>
              <a:rPr lang="en-US" sz="1400" b="1" u="sng" dirty="0">
                <a:latin typeface="Letter-join Print Plus 3"/>
              </a:rPr>
              <a:t>Wednesday</a:t>
            </a:r>
          </a:p>
          <a:p>
            <a:pPr algn="ctr"/>
            <a:r>
              <a:rPr lang="en-US" sz="1400" dirty="0">
                <a:latin typeface="Letter-join Print Plus 3"/>
              </a:rPr>
              <a:t>The fire was extinguished. </a:t>
            </a:r>
            <a:endParaRPr lang="en-GB" sz="1400">
              <a:latin typeface="Letter-join Print Plus 3" panose="02000805000000020003" pitchFamily="50" charset="0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F08BB2A-7557-11AA-8EFB-3A7A0571C171}"/>
              </a:ext>
            </a:extLst>
          </p:cNvPr>
          <p:cNvCxnSpPr>
            <a:cxnSpLocks/>
            <a:stCxn id="32" idx="0"/>
          </p:cNvCxnSpPr>
          <p:nvPr/>
        </p:nvCxnSpPr>
        <p:spPr>
          <a:xfrm flipV="1">
            <a:off x="4934188" y="4168142"/>
            <a:ext cx="12564" cy="5195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 descr="A bakery and bread in a house&#10;&#10;Description automatically generated">
            <a:extLst>
              <a:ext uri="{FF2B5EF4-FFF2-40B4-BE49-F238E27FC236}">
                <a16:creationId xmlns:a16="http://schemas.microsoft.com/office/drawing/2014/main" id="{64944DD6-BA6A-DA8E-98BE-5FEE2A4BB8B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94" t="2865" r="4353" b="15851"/>
          <a:stretch/>
        </p:blipFill>
        <p:spPr>
          <a:xfrm>
            <a:off x="2149723" y="2398710"/>
            <a:ext cx="381001" cy="373002"/>
          </a:xfrm>
          <a:prstGeom prst="rect">
            <a:avLst/>
          </a:prstGeom>
        </p:spPr>
      </p:pic>
      <p:pic>
        <p:nvPicPr>
          <p:cNvPr id="69" name="Picture 68" descr="A yellow and red flame&#10;&#10;Description automatically generated">
            <a:extLst>
              <a:ext uri="{FF2B5EF4-FFF2-40B4-BE49-F238E27FC236}">
                <a16:creationId xmlns:a16="http://schemas.microsoft.com/office/drawing/2014/main" id="{6CBBBA4C-F69C-4496-37BB-89CBE582E3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65" t="2865" r="6174" b="12378"/>
          <a:stretch/>
        </p:blipFill>
        <p:spPr>
          <a:xfrm>
            <a:off x="1841656" y="2391605"/>
            <a:ext cx="281078" cy="444285"/>
          </a:xfrm>
          <a:prstGeom prst="rect">
            <a:avLst/>
          </a:prstGeom>
        </p:spPr>
      </p:pic>
      <p:pic>
        <p:nvPicPr>
          <p:cNvPr id="71" name="Picture 70" descr="A yellow and red flame&#10;&#10;Description automatically generated">
            <a:extLst>
              <a:ext uri="{FF2B5EF4-FFF2-40B4-BE49-F238E27FC236}">
                <a16:creationId xmlns:a16="http://schemas.microsoft.com/office/drawing/2014/main" id="{A0A555D8-F708-5E0F-5352-97F95893D8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65" t="2865" r="6174" b="12378"/>
          <a:stretch/>
        </p:blipFill>
        <p:spPr>
          <a:xfrm>
            <a:off x="2439886" y="4537235"/>
            <a:ext cx="281078" cy="444285"/>
          </a:xfrm>
          <a:prstGeom prst="rect">
            <a:avLst/>
          </a:prstGeom>
        </p:spPr>
      </p:pic>
      <p:pic>
        <p:nvPicPr>
          <p:cNvPr id="74" name="Picture 73" descr="A drawing of a boat&#10;&#10;Description automatically generated">
            <a:extLst>
              <a:ext uri="{FF2B5EF4-FFF2-40B4-BE49-F238E27FC236}">
                <a16:creationId xmlns:a16="http://schemas.microsoft.com/office/drawing/2014/main" id="{51DCA600-6CF0-1529-1401-C381C8360B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66" t="4163" r="3883" b="12988"/>
          <a:stretch/>
        </p:blipFill>
        <p:spPr>
          <a:xfrm>
            <a:off x="4497619" y="2367335"/>
            <a:ext cx="439913" cy="419036"/>
          </a:xfrm>
          <a:prstGeom prst="rect">
            <a:avLst/>
          </a:prstGeom>
        </p:spPr>
      </p:pic>
      <p:pic>
        <p:nvPicPr>
          <p:cNvPr id="77" name="Picture 76" descr="A yellow and red flame&#10;&#10;Description automatically generated">
            <a:extLst>
              <a:ext uri="{FF2B5EF4-FFF2-40B4-BE49-F238E27FC236}">
                <a16:creationId xmlns:a16="http://schemas.microsoft.com/office/drawing/2014/main" id="{A8640739-E2CE-9D95-BDDC-0EA486BCFA0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65" t="2865" r="6174" b="12378"/>
          <a:stretch/>
        </p:blipFill>
        <p:spPr>
          <a:xfrm>
            <a:off x="4665674" y="4724356"/>
            <a:ext cx="281078" cy="44428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B366F85-4BD0-C6CD-AC24-2D3E9E6E76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t="3539" r="5053" b="16154"/>
          <a:stretch/>
        </p:blipFill>
        <p:spPr bwMode="auto">
          <a:xfrm>
            <a:off x="5130884" y="4710743"/>
            <a:ext cx="439412" cy="48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79" descr="A yellow and red flame&#10;&#10;Description automatically generated">
            <a:extLst>
              <a:ext uri="{FF2B5EF4-FFF2-40B4-BE49-F238E27FC236}">
                <a16:creationId xmlns:a16="http://schemas.microsoft.com/office/drawing/2014/main" id="{0ED474D1-CFF7-B833-7902-58374BDF49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65" t="2865" r="6174" b="12378"/>
          <a:stretch/>
        </p:blipFill>
        <p:spPr>
          <a:xfrm>
            <a:off x="6492117" y="2347587"/>
            <a:ext cx="281078" cy="444285"/>
          </a:xfrm>
          <a:prstGeom prst="rect">
            <a:avLst/>
          </a:prstGeom>
        </p:spPr>
      </p:pic>
      <p:pic>
        <p:nvPicPr>
          <p:cNvPr id="82" name="Picture 81" descr="A drawing of a cathedral&#10;&#10;Description automatically generated">
            <a:extLst>
              <a:ext uri="{FF2B5EF4-FFF2-40B4-BE49-F238E27FC236}">
                <a16:creationId xmlns:a16="http://schemas.microsoft.com/office/drawing/2014/main" id="{BE96E5A4-84E3-C961-E5B0-767CC9C923F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637" t="2636" r="3758" b="12787"/>
          <a:stretch/>
        </p:blipFill>
        <p:spPr>
          <a:xfrm>
            <a:off x="6789362" y="2347737"/>
            <a:ext cx="563880" cy="466408"/>
          </a:xfrm>
          <a:prstGeom prst="rect">
            <a:avLst/>
          </a:prstGeom>
        </p:spPr>
      </p:pic>
      <p:pic>
        <p:nvPicPr>
          <p:cNvPr id="85" name="Picture 84" descr="A tree with blue arrows and green leaves&#10;&#10;Description automatically generated with medium confidence">
            <a:extLst>
              <a:ext uri="{FF2B5EF4-FFF2-40B4-BE49-F238E27FC236}">
                <a16:creationId xmlns:a16="http://schemas.microsoft.com/office/drawing/2014/main" id="{F687CE9C-7FA1-9DBE-4893-9D3B4F12B8E7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267" t="7119" r="5532" b="14283"/>
          <a:stretch/>
        </p:blipFill>
        <p:spPr>
          <a:xfrm>
            <a:off x="7108855" y="4710380"/>
            <a:ext cx="393514" cy="407561"/>
          </a:xfrm>
          <a:prstGeom prst="rect">
            <a:avLst/>
          </a:prstGeom>
        </p:spPr>
      </p:pic>
      <p:pic>
        <p:nvPicPr>
          <p:cNvPr id="89" name="Picture 88" descr="A cartoon of a person with long hair&#10;&#10;Description automatically generated">
            <a:extLst>
              <a:ext uri="{FF2B5EF4-FFF2-40B4-BE49-F238E27FC236}">
                <a16:creationId xmlns:a16="http://schemas.microsoft.com/office/drawing/2014/main" id="{D1B52A1C-AD1E-80BF-3BBC-2A4C813B020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4283"/>
          <a:stretch/>
        </p:blipFill>
        <p:spPr>
          <a:xfrm>
            <a:off x="1624198" y="6831679"/>
            <a:ext cx="860235" cy="915523"/>
          </a:xfrm>
          <a:prstGeom prst="rect">
            <a:avLst/>
          </a:prstGeom>
        </p:spPr>
      </p:pic>
      <p:pic>
        <p:nvPicPr>
          <p:cNvPr id="90" name="Picture 89" descr="A yellow and red flame&#10;&#10;Description automatically generated">
            <a:extLst>
              <a:ext uri="{FF2B5EF4-FFF2-40B4-BE49-F238E27FC236}">
                <a16:creationId xmlns:a16="http://schemas.microsoft.com/office/drawing/2014/main" id="{0EC57216-2C4A-92F0-D793-D433977C00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65" t="2865" r="6174" b="12378"/>
          <a:stretch/>
        </p:blipFill>
        <p:spPr>
          <a:xfrm>
            <a:off x="4311474" y="6508300"/>
            <a:ext cx="454721" cy="718754"/>
          </a:xfrm>
          <a:prstGeom prst="rect">
            <a:avLst/>
          </a:prstGeom>
        </p:spPr>
      </p:pic>
      <p:pic>
        <p:nvPicPr>
          <p:cNvPr id="92" name="Picture 91" descr="A drawing of a person with a letter&#10;&#10;Description automatically generated">
            <a:extLst>
              <a:ext uri="{FF2B5EF4-FFF2-40B4-BE49-F238E27FC236}">
                <a16:creationId xmlns:a16="http://schemas.microsoft.com/office/drawing/2014/main" id="{6C180F3C-3F5B-A342-127E-020DF519BF0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0277" b="12787"/>
          <a:stretch/>
        </p:blipFill>
        <p:spPr>
          <a:xfrm>
            <a:off x="6344727" y="6792295"/>
            <a:ext cx="848706" cy="930163"/>
          </a:xfrm>
          <a:prstGeom prst="rect">
            <a:avLst/>
          </a:prstGeom>
        </p:spPr>
      </p:pic>
      <p:pic>
        <p:nvPicPr>
          <p:cNvPr id="94" name="Picture 93" descr="A drawing of a couple of stick figures&#10;&#10;Description automatically generated">
            <a:extLst>
              <a:ext uri="{FF2B5EF4-FFF2-40B4-BE49-F238E27FC236}">
                <a16:creationId xmlns:a16="http://schemas.microsoft.com/office/drawing/2014/main" id="{E51E6C40-FE52-0EA3-600B-731DE02A89C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8596"/>
          <a:stretch/>
        </p:blipFill>
        <p:spPr>
          <a:xfrm>
            <a:off x="8616997" y="7301703"/>
            <a:ext cx="758807" cy="512160"/>
          </a:xfrm>
          <a:prstGeom prst="rect">
            <a:avLst/>
          </a:prstGeom>
        </p:spPr>
      </p:pic>
      <p:pic>
        <p:nvPicPr>
          <p:cNvPr id="96" name="Picture 95" descr="A group of colorful circles&#10;&#10;Description automatically generated">
            <a:extLst>
              <a:ext uri="{FF2B5EF4-FFF2-40B4-BE49-F238E27FC236}">
                <a16:creationId xmlns:a16="http://schemas.microsoft.com/office/drawing/2014/main" id="{D7893B12-25EC-B7B2-4CC0-BCE111C1A19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5" t="4328" r="4665" b="12270"/>
          <a:stretch/>
        </p:blipFill>
        <p:spPr>
          <a:xfrm>
            <a:off x="1533221" y="8928148"/>
            <a:ext cx="860234" cy="871372"/>
          </a:xfrm>
          <a:prstGeom prst="rect">
            <a:avLst/>
          </a:prstGeom>
        </p:spPr>
      </p:pic>
      <p:pic>
        <p:nvPicPr>
          <p:cNvPr id="102" name="Picture 101" descr="A black and white image of a rectangular object with a question mark&#10;&#10;Description automatically generated">
            <a:extLst>
              <a:ext uri="{FF2B5EF4-FFF2-40B4-BE49-F238E27FC236}">
                <a16:creationId xmlns:a16="http://schemas.microsoft.com/office/drawing/2014/main" id="{7C05C197-C7DF-9AB2-1539-E373BB5D3525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996" t="29815" r="23966" b="21402"/>
          <a:stretch/>
        </p:blipFill>
        <p:spPr>
          <a:xfrm>
            <a:off x="8573178" y="8395198"/>
            <a:ext cx="848706" cy="497034"/>
          </a:xfrm>
          <a:prstGeom prst="rect">
            <a:avLst/>
          </a:prstGeom>
        </p:spPr>
      </p:pic>
      <p:pic>
        <p:nvPicPr>
          <p:cNvPr id="104" name="Picture 103" descr="A drawing of a wheel&#10;&#10;Description automatically generated">
            <a:extLst>
              <a:ext uri="{FF2B5EF4-FFF2-40B4-BE49-F238E27FC236}">
                <a16:creationId xmlns:a16="http://schemas.microsoft.com/office/drawing/2014/main" id="{87CD1754-6DEB-B072-697E-856BED87E5DC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1258"/>
          <a:stretch/>
        </p:blipFill>
        <p:spPr>
          <a:xfrm>
            <a:off x="1508606" y="11055207"/>
            <a:ext cx="992898" cy="954107"/>
          </a:xfrm>
          <a:prstGeom prst="rect">
            <a:avLst/>
          </a:prstGeom>
        </p:spPr>
      </p:pic>
      <p:pic>
        <p:nvPicPr>
          <p:cNvPr id="106" name="Picture 105" descr="A stick figure with a long stick and a ball on a seesaw&#10;&#10;Description automatically generated">
            <a:extLst>
              <a:ext uri="{FF2B5EF4-FFF2-40B4-BE49-F238E27FC236}">
                <a16:creationId xmlns:a16="http://schemas.microsoft.com/office/drawing/2014/main" id="{67C7376F-8CFF-F8E2-A18C-360304D123CF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3291"/>
          <a:stretch/>
        </p:blipFill>
        <p:spPr>
          <a:xfrm>
            <a:off x="6072700" y="10978248"/>
            <a:ext cx="1026998" cy="954107"/>
          </a:xfrm>
          <a:prstGeom prst="rect">
            <a:avLst/>
          </a:prstGeom>
        </p:spPr>
      </p:pic>
      <p:pic>
        <p:nvPicPr>
          <p:cNvPr id="108" name="Picture 107" descr="A black and red circle with arrows&#10;&#10;Description automatically generated">
            <a:extLst>
              <a:ext uri="{FF2B5EF4-FFF2-40B4-BE49-F238E27FC236}">
                <a16:creationId xmlns:a16="http://schemas.microsoft.com/office/drawing/2014/main" id="{9348FD34-793E-2952-01C6-695DCB5E6587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b="13291"/>
          <a:stretch/>
        </p:blipFill>
        <p:spPr>
          <a:xfrm>
            <a:off x="3643642" y="10731579"/>
            <a:ext cx="1137717" cy="1089390"/>
          </a:xfrm>
          <a:prstGeom prst="rect">
            <a:avLst/>
          </a:prstGeom>
        </p:spPr>
      </p:pic>
      <p:pic>
        <p:nvPicPr>
          <p:cNvPr id="110" name="Picture 109" descr="A drawing of a person flexing muscles&#10;&#10;Description automatically generated">
            <a:extLst>
              <a:ext uri="{FF2B5EF4-FFF2-40B4-BE49-F238E27FC236}">
                <a16:creationId xmlns:a16="http://schemas.microsoft.com/office/drawing/2014/main" id="{4DE16A65-C9FB-2137-5413-0786FF755D30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259" b="11258"/>
          <a:stretch/>
        </p:blipFill>
        <p:spPr>
          <a:xfrm>
            <a:off x="8608073" y="11230600"/>
            <a:ext cx="848705" cy="905598"/>
          </a:xfrm>
          <a:prstGeom prst="rect">
            <a:avLst/>
          </a:prstGeom>
        </p:spPr>
      </p:pic>
      <p:pic>
        <p:nvPicPr>
          <p:cNvPr id="16" name="Picture 15" descr="A close-up of lines&#10;&#10;Description automatically generated">
            <a:extLst>
              <a:ext uri="{FF2B5EF4-FFF2-40B4-BE49-F238E27FC236}">
                <a16:creationId xmlns:a16="http://schemas.microsoft.com/office/drawing/2014/main" id="{8254C0DF-9A29-1616-4DB5-D3CBCBD784B3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301" b="17191"/>
          <a:stretch/>
        </p:blipFill>
        <p:spPr>
          <a:xfrm>
            <a:off x="5962849" y="8620407"/>
            <a:ext cx="1108453" cy="1056476"/>
          </a:xfrm>
          <a:prstGeom prst="rect">
            <a:avLst/>
          </a:prstGeom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FE3BB23D-843D-8644-24D0-D727A6A2FB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96"/>
          <a:stretch/>
        </p:blipFill>
        <p:spPr bwMode="auto">
          <a:xfrm>
            <a:off x="3476795" y="8604676"/>
            <a:ext cx="1358403" cy="133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564C365-7479-0DD5-2714-B98C6BC0B53C}"/>
              </a:ext>
            </a:extLst>
          </p:cNvPr>
          <p:cNvCxnSpPr>
            <a:cxnSpLocks/>
          </p:cNvCxnSpPr>
          <p:nvPr/>
        </p:nvCxnSpPr>
        <p:spPr>
          <a:xfrm flipV="1">
            <a:off x="2621545" y="4189098"/>
            <a:ext cx="0" cy="3308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794A3EF-0D1B-CC56-CA19-28F21A46920A}"/>
              </a:ext>
            </a:extLst>
          </p:cNvPr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17187" y="9904300"/>
            <a:ext cx="597828" cy="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514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8AC8DF0-E98E-7951-053A-69DF4EABC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620691"/>
              </p:ext>
            </p:extLst>
          </p:nvPr>
        </p:nvGraphicFramePr>
        <p:xfrm>
          <a:off x="251412" y="161818"/>
          <a:ext cx="9127730" cy="122274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7897">
                  <a:extLst>
                    <a:ext uri="{9D8B030D-6E8A-4147-A177-3AD203B41FA5}">
                      <a16:colId xmlns:a16="http://schemas.microsoft.com/office/drawing/2014/main" val="1455723268"/>
                    </a:ext>
                  </a:extLst>
                </a:gridCol>
                <a:gridCol w="1601304">
                  <a:extLst>
                    <a:ext uri="{9D8B030D-6E8A-4147-A177-3AD203B41FA5}">
                      <a16:colId xmlns:a16="http://schemas.microsoft.com/office/drawing/2014/main" val="3273067655"/>
                    </a:ext>
                  </a:extLst>
                </a:gridCol>
                <a:gridCol w="6298529">
                  <a:extLst>
                    <a:ext uri="{9D8B030D-6E8A-4147-A177-3AD203B41FA5}">
                      <a16:colId xmlns:a16="http://schemas.microsoft.com/office/drawing/2014/main" val="2509883937"/>
                    </a:ext>
                  </a:extLst>
                </a:gridCol>
              </a:tblGrid>
              <a:tr h="756009">
                <a:tc gridSpan="3"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latin typeface="Letter-join Print Plus 3" panose="02000805000000020003" pitchFamily="50" charset="0"/>
                          <a:ea typeface="Wandohope"/>
                        </a:rPr>
                        <a:t>Year 2 Autumn Term</a:t>
                      </a:r>
                    </a:p>
                    <a:p>
                      <a:pPr algn="ctr"/>
                      <a:r>
                        <a:rPr lang="en-US" sz="2100" b="1" dirty="0">
                          <a:latin typeface="Letter-join Print Plus 3" panose="02000805000000020003" pitchFamily="50" charset="0"/>
                          <a:ea typeface="Wandohope"/>
                        </a:rPr>
                        <a:t>How has time changed the way we live? </a:t>
                      </a:r>
                      <a:endParaRPr lang="en-GB" sz="2100" b="1" dirty="0">
                        <a:latin typeface="Letter-join Print Plus 3" panose="02000805000000020003" pitchFamily="50" charset="0"/>
                        <a:ea typeface="Wandohope" panose="020B0503020000020004" pitchFamily="18" charset="-128"/>
                      </a:endParaRPr>
                    </a:p>
                  </a:txBody>
                  <a:tcPr marL="118169" marR="118169" marT="59084" marB="59084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643097"/>
                  </a:ext>
                </a:extLst>
              </a:tr>
              <a:tr h="48417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Letter-join Print Plus 3"/>
                        </a:rPr>
                        <a:t>History Key Vocabulary</a:t>
                      </a:r>
                    </a:p>
                  </a:txBody>
                  <a:tcPr marL="118169" marR="118169" marT="59084" marB="59084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322772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significant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Something of great importance. 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2945442686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historical sources</a:t>
                      </a:r>
                      <a:endParaRPr lang="en-US" dirty="0"/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Information that we use to find out about the past (e.g. artefacts, documents, paintings, recordings, photographs). 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598151383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primary source</a:t>
                      </a:r>
                      <a:endParaRPr lang="en-US" dirty="0" err="1"/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Written by someone who witnessed the event.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763509421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secondary source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Written by someone who did not witness the event.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49782764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chronology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Things placed in order of time.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295522087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century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A period of 100 years. 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1021520409"/>
                  </a:ext>
                </a:extLst>
              </a:tr>
              <a:tr h="577385">
                <a:tc>
                  <a:txBody>
                    <a:bodyPr/>
                    <a:lstStyle/>
                    <a:p>
                      <a:endParaRPr lang="en-US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impact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A marked effect or influence.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1338468280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US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dirty="0">
                          <a:latin typeface="Letter-join Print Plus 3"/>
                        </a:rPr>
                        <a:t>fire hook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A tool used to pull down houses.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289206162"/>
                  </a:ext>
                </a:extLst>
              </a:tr>
              <a:tr h="625875">
                <a:tc>
                  <a:txBody>
                    <a:bodyPr/>
                    <a:lstStyle/>
                    <a:p>
                      <a:endParaRPr lang="en-US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national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Something that is common to a whole nation.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763046389"/>
                  </a:ext>
                </a:extLst>
              </a:tr>
              <a:tr h="38559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Letter-join Print Plus 3"/>
                        </a:rPr>
                        <a:t>Art Key Vocabulary </a:t>
                      </a:r>
                      <a:endParaRPr lang="en-GB" sz="1800" b="1" dirty="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002089"/>
                  </a:ext>
                </a:extLst>
              </a:tr>
              <a:tr h="39790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tint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Changing a </a:t>
                      </a:r>
                      <a:r>
                        <a:rPr lang="en-US" sz="1800" dirty="0" err="1">
                          <a:latin typeface="Letter-join Print Plus 3"/>
                        </a:rPr>
                        <a:t>colour</a:t>
                      </a:r>
                      <a:r>
                        <a:rPr lang="en-US" sz="1800" dirty="0">
                          <a:latin typeface="Letter-join Print Plus 3"/>
                        </a:rPr>
                        <a:t> by adding white.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1604219719"/>
                  </a:ext>
                </a:extLst>
              </a:tr>
              <a:tr h="502102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shade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800" dirty="0">
                          <a:latin typeface="Letter-join Print Plus 3"/>
                        </a:rPr>
                        <a:t>Changing a </a:t>
                      </a:r>
                      <a:r>
                        <a:rPr lang="en-US" sz="1800" dirty="0" err="1">
                          <a:latin typeface="Letter-join Print Plus 3"/>
                        </a:rPr>
                        <a:t>colour</a:t>
                      </a:r>
                      <a:r>
                        <a:rPr lang="en-US" sz="1800" dirty="0">
                          <a:latin typeface="Letter-join Print Plus 3"/>
                        </a:rPr>
                        <a:t> by adding black.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710745585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 dirty="0">
                          <a:latin typeface="Letter-join Print Plus 3"/>
                        </a:rPr>
                        <a:t>tone</a:t>
                      </a:r>
                      <a:endParaRPr lang="en-US" dirty="0"/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Changing a </a:t>
                      </a:r>
                      <a:r>
                        <a:rPr lang="en-US" sz="1800" dirty="0" err="1">
                          <a:latin typeface="Letter-join Print Plus 3"/>
                        </a:rPr>
                        <a:t>colour</a:t>
                      </a:r>
                      <a:r>
                        <a:rPr lang="en-US" sz="1800" dirty="0">
                          <a:latin typeface="Letter-join Print Plus 3"/>
                        </a:rPr>
                        <a:t> by adding grey. </a:t>
                      </a:r>
                      <a:endParaRPr lang="en-US" sz="1800">
                        <a:latin typeface="Letter-join Print Plus 3"/>
                      </a:endParaRP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4283001630"/>
                  </a:ext>
                </a:extLst>
              </a:tr>
              <a:tr h="397900">
                <a:tc gridSpan="3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800" b="1" dirty="0">
                          <a:latin typeface="Letter-join Print Plus 3"/>
                        </a:rPr>
                        <a:t>Design and Technology Key Vocabulary</a:t>
                      </a:r>
                      <a:endParaRPr lang="en-GB" sz="1800" b="1" dirty="0">
                        <a:latin typeface="Letter-join Print Plus 3"/>
                      </a:endParaRPr>
                    </a:p>
                  </a:txBody>
                  <a:tcPr marL="118169" marR="118169" marT="59084" marB="59084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latin typeface="Letter-join Print Plus 3" panose="02000805000000020003" pitchFamily="50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51130"/>
                  </a:ext>
                </a:extLst>
              </a:tr>
              <a:tr h="650683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Letter-join Print Plus 3"/>
                        </a:rPr>
                        <a:t>material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A substance from which things can be made.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898396949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tools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A device used to carry out a function.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2313482627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 dirty="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axle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A rod that rotates the wheels and supports the weight of your vehicle.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2396421357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Print Plus 3"/>
                        </a:rPr>
                        <a:t>construction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etter-join Print Plus 3"/>
                        </a:rPr>
                        <a:t>Building something, usually a large structure.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89929030"/>
                  </a:ext>
                </a:extLst>
              </a:tr>
            </a:tbl>
          </a:graphicData>
        </a:graphic>
      </p:graphicFrame>
      <p:sp>
        <p:nvSpPr>
          <p:cNvPr id="5" name="Freeform 2">
            <a:extLst>
              <a:ext uri="{FF2B5EF4-FFF2-40B4-BE49-F238E27FC236}">
                <a16:creationId xmlns:a16="http://schemas.microsoft.com/office/drawing/2014/main" id="{03980C8F-8F2B-3C83-015E-69C8B31E8615}"/>
              </a:ext>
            </a:extLst>
          </p:cNvPr>
          <p:cNvSpPr/>
          <p:nvPr/>
        </p:nvSpPr>
        <p:spPr>
          <a:xfrm>
            <a:off x="5987601" y="885357"/>
            <a:ext cx="465231" cy="465231"/>
          </a:xfrm>
          <a:custGeom>
            <a:avLst/>
            <a:gdLst/>
            <a:ahLst/>
            <a:cxnLst/>
            <a:rect l="l" t="t" r="r" b="b"/>
            <a:pathLst>
              <a:path w="4847696" h="4584234">
                <a:moveTo>
                  <a:pt x="0" y="0"/>
                </a:moveTo>
                <a:lnTo>
                  <a:pt x="4847696" y="0"/>
                </a:lnTo>
                <a:lnTo>
                  <a:pt x="4847696" y="4584234"/>
                </a:lnTo>
                <a:lnTo>
                  <a:pt x="0" y="45842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0956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1913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32869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4382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54782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65738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7669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87651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81679"/>
            <a:endParaRPr lang="en-GB" sz="3108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5" name="Picture 3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632F973-7422-743B-BD77-7AFBB2413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577" y="7344331"/>
            <a:ext cx="383791" cy="421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yellow star with black lines&#10;&#10;Description automatically generated">
            <a:extLst>
              <a:ext uri="{FF2B5EF4-FFF2-40B4-BE49-F238E27FC236}">
                <a16:creationId xmlns:a16="http://schemas.microsoft.com/office/drawing/2014/main" id="{7887B669-BE28-658D-C1FD-F41941585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054" y="1437381"/>
            <a:ext cx="723900" cy="628650"/>
          </a:xfrm>
          <a:prstGeom prst="rect">
            <a:avLst/>
          </a:prstGeom>
        </p:spPr>
      </p:pic>
      <p:pic>
        <p:nvPicPr>
          <p:cNvPr id="3" name="Picture 2" descr="A white paper and a cd&#10;&#10;Description automatically generated">
            <a:extLst>
              <a:ext uri="{FF2B5EF4-FFF2-40B4-BE49-F238E27FC236}">
                <a16:creationId xmlns:a16="http://schemas.microsoft.com/office/drawing/2014/main" id="{AD85AE94-4A81-6A10-7CAE-CD66AD362E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640" y="2106477"/>
            <a:ext cx="657546" cy="562610"/>
          </a:xfrm>
          <a:prstGeom prst="rect">
            <a:avLst/>
          </a:prstGeom>
        </p:spPr>
      </p:pic>
      <p:pic>
        <p:nvPicPr>
          <p:cNvPr id="6" name="Picture 5" descr="A pencil and a book&#10;&#10;Description automatically generated">
            <a:extLst>
              <a:ext uri="{FF2B5EF4-FFF2-40B4-BE49-F238E27FC236}">
                <a16:creationId xmlns:a16="http://schemas.microsoft.com/office/drawing/2014/main" id="{26A8AB10-D84C-2800-6252-521B525A9C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779" y="2809429"/>
            <a:ext cx="705600" cy="589161"/>
          </a:xfrm>
          <a:prstGeom prst="rect">
            <a:avLst/>
          </a:prstGeom>
        </p:spPr>
      </p:pic>
      <p:pic>
        <p:nvPicPr>
          <p:cNvPr id="7" name="Picture 6" descr="A black and white picture of a book&#10;&#10;Description automatically generated">
            <a:extLst>
              <a:ext uri="{FF2B5EF4-FFF2-40B4-BE49-F238E27FC236}">
                <a16:creationId xmlns:a16="http://schemas.microsoft.com/office/drawing/2014/main" id="{6AEECB1D-3B26-E968-BB70-28B6A433FA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345" y="3449437"/>
            <a:ext cx="398661" cy="660330"/>
          </a:xfrm>
          <a:prstGeom prst="rect">
            <a:avLst/>
          </a:prstGeom>
        </p:spPr>
      </p:pic>
      <p:pic>
        <p:nvPicPr>
          <p:cNvPr id="8" name="Picture 7" descr="A row of black objects&#10;&#10;Description automatically generated">
            <a:extLst>
              <a:ext uri="{FF2B5EF4-FFF2-40B4-BE49-F238E27FC236}">
                <a16:creationId xmlns:a16="http://schemas.microsoft.com/office/drawing/2014/main" id="{F5763EB4-C80A-6B01-C5FF-1BF32DE5B1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019" y="4173928"/>
            <a:ext cx="1050534" cy="389670"/>
          </a:xfrm>
          <a:prstGeom prst="rect">
            <a:avLst/>
          </a:prstGeom>
        </p:spPr>
      </p:pic>
      <p:pic>
        <p:nvPicPr>
          <p:cNvPr id="11" name="Picture 10" descr="A house with flames on the side&#10;&#10;Description automatically generated">
            <a:extLst>
              <a:ext uri="{FF2B5EF4-FFF2-40B4-BE49-F238E27FC236}">
                <a16:creationId xmlns:a16="http://schemas.microsoft.com/office/drawing/2014/main" id="{2E19BDA9-AC31-1CB8-9E29-44272F228A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3951" y="6122381"/>
            <a:ext cx="531688" cy="492388"/>
          </a:xfrm>
          <a:prstGeom prst="rect">
            <a:avLst/>
          </a:prstGeom>
        </p:spPr>
      </p:pic>
      <p:pic>
        <p:nvPicPr>
          <p:cNvPr id="12" name="Picture 11" descr="A green outline of a map&#10;&#10;Description automatically generated">
            <a:extLst>
              <a:ext uri="{FF2B5EF4-FFF2-40B4-BE49-F238E27FC236}">
                <a16:creationId xmlns:a16="http://schemas.microsoft.com/office/drawing/2014/main" id="{2C4E5AF5-88D0-2E3E-37B1-097745CB2A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022" y="6708629"/>
            <a:ext cx="657548" cy="672555"/>
          </a:xfrm>
          <a:prstGeom prst="rect">
            <a:avLst/>
          </a:prstGeom>
        </p:spPr>
      </p:pic>
      <p:pic>
        <p:nvPicPr>
          <p:cNvPr id="13" name="Picture 12" descr="A red and blue cars with yellow stripes&#10;&#10;Description automatically generated">
            <a:extLst>
              <a:ext uri="{FF2B5EF4-FFF2-40B4-BE49-F238E27FC236}">
                <a16:creationId xmlns:a16="http://schemas.microsoft.com/office/drawing/2014/main" id="{FD9D96DD-8C12-0714-EA7B-2ED0F7F6AFB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945" y="5198607"/>
            <a:ext cx="1053103" cy="947340"/>
          </a:xfrm>
          <a:prstGeom prst="rect">
            <a:avLst/>
          </a:prstGeom>
        </p:spPr>
      </p:pic>
      <p:pic>
        <p:nvPicPr>
          <p:cNvPr id="14" name="Picture 13" descr="A black and white image&#10;&#10;Description automatically generated">
            <a:extLst>
              <a:ext uri="{FF2B5EF4-FFF2-40B4-BE49-F238E27FC236}">
                <a16:creationId xmlns:a16="http://schemas.microsoft.com/office/drawing/2014/main" id="{AA44452D-AEDD-6AE9-B127-03083A46C58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0647" y="8130089"/>
            <a:ext cx="837346" cy="550278"/>
          </a:xfrm>
          <a:prstGeom prst="rect">
            <a:avLst/>
          </a:prstGeom>
        </p:spPr>
      </p:pic>
      <p:pic>
        <p:nvPicPr>
          <p:cNvPr id="15" name="Picture 14" descr="A stick figure building a wall&#10;&#10;Description automatically generated">
            <a:extLst>
              <a:ext uri="{FF2B5EF4-FFF2-40B4-BE49-F238E27FC236}">
                <a16:creationId xmlns:a16="http://schemas.microsoft.com/office/drawing/2014/main" id="{9A211026-B75C-78B8-1409-0EB0FA286B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7476" y="11729289"/>
            <a:ext cx="828570" cy="626510"/>
          </a:xfrm>
          <a:prstGeom prst="rect">
            <a:avLst/>
          </a:prstGeom>
        </p:spPr>
      </p:pic>
      <p:pic>
        <p:nvPicPr>
          <p:cNvPr id="17" name="Picture 16" descr="A circular pattern with different colors&#10;&#10;Description automatically generated">
            <a:extLst>
              <a:ext uri="{FF2B5EF4-FFF2-40B4-BE49-F238E27FC236}">
                <a16:creationId xmlns:a16="http://schemas.microsoft.com/office/drawing/2014/main" id="{B1BC0F7B-9BA6-E201-8713-62847438387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5971" y="9759470"/>
            <a:ext cx="693505" cy="510367"/>
          </a:xfrm>
          <a:prstGeom prst="rect">
            <a:avLst/>
          </a:prstGeom>
        </p:spPr>
      </p:pic>
      <p:pic>
        <p:nvPicPr>
          <p:cNvPr id="10" name="Picture 9" descr="A hammer and a wrench&#10;&#10;Description automatically generated">
            <a:extLst>
              <a:ext uri="{FF2B5EF4-FFF2-40B4-BE49-F238E27FC236}">
                <a16:creationId xmlns:a16="http://schemas.microsoft.com/office/drawing/2014/main" id="{CF160B3E-0AC0-F804-33D8-5DA7C2F3BA4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3458" y="10393607"/>
            <a:ext cx="639567" cy="639568"/>
          </a:xfrm>
          <a:prstGeom prst="rect">
            <a:avLst/>
          </a:prstGeom>
        </p:spPr>
      </p:pic>
      <p:pic>
        <p:nvPicPr>
          <p:cNvPr id="19" name="Picture 18" descr="A white blot on a black background&#10;&#10;Description automatically generated">
            <a:extLst>
              <a:ext uri="{FF2B5EF4-FFF2-40B4-BE49-F238E27FC236}">
                <a16:creationId xmlns:a16="http://schemas.microsoft.com/office/drawing/2014/main" id="{B1FE914F-38E2-73FD-2AF0-66CFEEEEB57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7684" y="7768303"/>
            <a:ext cx="441791" cy="313743"/>
          </a:xfrm>
          <a:prstGeom prst="rect">
            <a:avLst/>
          </a:prstGeom>
        </p:spPr>
      </p:pic>
      <p:pic>
        <p:nvPicPr>
          <p:cNvPr id="20" name="Picture 19" descr="A grey blot on a black background&#10;&#10;Description automatically generated">
            <a:extLst>
              <a:ext uri="{FF2B5EF4-FFF2-40B4-BE49-F238E27FC236}">
                <a16:creationId xmlns:a16="http://schemas.microsoft.com/office/drawing/2014/main" id="{A7A687CE-07B1-F70E-6ED3-3AE9FAEB1E4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35238" y="8697716"/>
            <a:ext cx="567647" cy="482451"/>
          </a:xfrm>
          <a:prstGeom prst="rect">
            <a:avLst/>
          </a:prstGeom>
        </p:spPr>
      </p:pic>
      <p:pic>
        <p:nvPicPr>
          <p:cNvPr id="21" name="Picture 20" descr="A drawing of a wheel&#10;&#10;Description automatically generated">
            <a:extLst>
              <a:ext uri="{FF2B5EF4-FFF2-40B4-BE49-F238E27FC236}">
                <a16:creationId xmlns:a16="http://schemas.microsoft.com/office/drawing/2014/main" id="{FE0FECF5-6415-E986-A624-DBA3E570243A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r="8019" b="27015"/>
          <a:stretch/>
        </p:blipFill>
        <p:spPr>
          <a:xfrm>
            <a:off x="509024" y="11065728"/>
            <a:ext cx="639567" cy="639568"/>
          </a:xfrm>
          <a:prstGeom prst="rect">
            <a:avLst/>
          </a:prstGeom>
        </p:spPr>
      </p:pic>
      <p:pic>
        <p:nvPicPr>
          <p:cNvPr id="23" name="Picture 22" descr="A black and white logo with a calculator and text&#10;&#10;Description automatically generated">
            <a:extLst>
              <a:ext uri="{FF2B5EF4-FFF2-40B4-BE49-F238E27FC236}">
                <a16:creationId xmlns:a16="http://schemas.microsoft.com/office/drawing/2014/main" id="{E362DC9C-0651-D4E2-FF91-D87F98FE5288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b="28812"/>
          <a:stretch/>
        </p:blipFill>
        <p:spPr>
          <a:xfrm>
            <a:off x="469856" y="4856514"/>
            <a:ext cx="633029" cy="51579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18AD58F-C785-6DD2-E90A-97F9C37944E5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80172" y="9297507"/>
            <a:ext cx="465579" cy="42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674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0c93afc-db9f-49c6-8b90-072a18e611e7" xsi:nil="true"/>
    <lcf76f155ced4ddcb4097134ff3c332f xmlns="5180294a-7423-44ef-901b-9319f189559e">
      <Terms xmlns="http://schemas.microsoft.com/office/infopath/2007/PartnerControls"/>
    </lcf76f155ced4ddcb4097134ff3c332f>
    <Sketchbooks xmlns="5180294a-7423-44ef-901b-9319f189559e" xsi:nil="true"/>
    <SharedWithUsers xmlns="00c93afc-db9f-49c6-8b90-072a18e611e7">
      <UserInfo>
        <DisplayName>James Derry</DisplayName>
        <AccountId>647</AccountId>
        <AccountType/>
      </UserInfo>
      <UserInfo>
        <DisplayName>Lauren Rook</DisplayName>
        <AccountId>653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45E64258CDBE49B7B6F772E73FC357" ma:contentTypeVersion="20" ma:contentTypeDescription="Create a new document." ma:contentTypeScope="" ma:versionID="e8151c6665fa5fefca08815cd4760d18">
  <xsd:schema xmlns:xsd="http://www.w3.org/2001/XMLSchema" xmlns:xs="http://www.w3.org/2001/XMLSchema" xmlns:p="http://schemas.microsoft.com/office/2006/metadata/properties" xmlns:ns2="5180294a-7423-44ef-901b-9319f189559e" xmlns:ns3="00c93afc-db9f-49c6-8b90-072a18e611e7" targetNamespace="http://schemas.microsoft.com/office/2006/metadata/properties" ma:root="true" ma:fieldsID="f690784db752ce59fe63ed2618492758" ns2:_="" ns3:_="">
    <xsd:import namespace="5180294a-7423-44ef-901b-9319f189559e"/>
    <xsd:import namespace="00c93afc-db9f-49c6-8b90-072a18e611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Sketchbook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80294a-7423-44ef-901b-9319f18955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Sketchbooks" ma:index="24" nillable="true" ma:displayName="Sketch books" ma:format="Dropdown" ma:internalName="Sketchbooks">
      <xsd:simpleType>
        <xsd:restriction base="dms:Text">
          <xsd:maxLength value="255"/>
        </xsd:restriction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c93afc-db9f-49c6-8b90-072a18e611e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dc6c109-2f72-4737-9bc9-d014a877bd29}" ma:internalName="TaxCatchAll" ma:showField="CatchAllData" ma:web="00c93afc-db9f-49c6-8b90-072a18e611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E0C7C7-5EAD-42B6-AE3E-9085CDE14582}">
  <ds:schemaRefs>
    <ds:schemaRef ds:uri="http://www.w3.org/XML/1998/namespace"/>
    <ds:schemaRef ds:uri="00c93afc-db9f-49c6-8b90-072a18e611e7"/>
    <ds:schemaRef ds:uri="http://purl.org/dc/dcmitype/"/>
    <ds:schemaRef ds:uri="http://purl.org/dc/elements/1.1/"/>
    <ds:schemaRef ds:uri="5180294a-7423-44ef-901b-9319f189559e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1E8113B-A1C3-4178-BA59-C3116C4D15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80294a-7423-44ef-901b-9319f189559e"/>
    <ds:schemaRef ds:uri="00c93afc-db9f-49c6-8b90-072a18e611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E7F856-E0B3-4500-81F0-8F30723513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</TotalTime>
  <Words>489</Words>
  <Application>Microsoft Office PowerPoint</Application>
  <PresentationFormat>A3 Paper (297x420 mm)</PresentationFormat>
  <Paragraphs>109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Letter-join Print Plus 3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Rosie Clapham</dc:creator>
  <cp:lastModifiedBy>Rosie Clapham</cp:lastModifiedBy>
  <cp:revision>103</cp:revision>
  <cp:lastPrinted>2024-04-17T07:16:06Z</cp:lastPrinted>
  <dcterms:created xsi:type="dcterms:W3CDTF">2023-01-17T13:04:13Z</dcterms:created>
  <dcterms:modified xsi:type="dcterms:W3CDTF">2026-01-20T19:35:53Z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0x0101006D45E64258CDBE49B7B6F772E73FC357</vt:lpwstr>
  </property>
  <property fmtid="{D5CDD505-2E9C-101B-9397-08002B2CF9AE}" pid="3" name="MediaServiceImageTags">
    <vt:lpwstr/>
  </property>
</Properties>
</file>